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75" r:id="rId5"/>
    <p:sldId id="270" r:id="rId6"/>
    <p:sldId id="280" r:id="rId7"/>
    <p:sldId id="281" r:id="rId8"/>
    <p:sldId id="282" r:id="rId9"/>
    <p:sldId id="291" r:id="rId10"/>
    <p:sldId id="285" r:id="rId11"/>
    <p:sldId id="288" r:id="rId12"/>
    <p:sldId id="283" r:id="rId13"/>
    <p:sldId id="290" r:id="rId14"/>
    <p:sldId id="286" r:id="rId15"/>
    <p:sldId id="259" r:id="rId16"/>
    <p:sldId id="293" r:id="rId17"/>
    <p:sldId id="294" r:id="rId18"/>
    <p:sldId id="295" r:id="rId19"/>
    <p:sldId id="296" r:id="rId20"/>
    <p:sldId id="29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190" autoAdjust="0"/>
  </p:normalViewPr>
  <p:slideViewPr>
    <p:cSldViewPr>
      <p:cViewPr varScale="1">
        <p:scale>
          <a:sx n="82" d="100"/>
          <a:sy n="82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4163D-2653-469F-A2C6-06D6C9DBBB7D}" type="datetimeFigureOut">
              <a:rPr lang="en-US" smtClean="0"/>
              <a:t>15-Mar-10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6153B-551D-4C04-BCE3-E187F553A9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CC60-AF75-4610-B572-568A4DDFCDE3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7C093-E29A-42DA-A93D-B56A080E9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7C093-E29A-42DA-A93D-B56A080E93A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Portrait Gallery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7C093-E29A-42DA-A93D-B56A080E93A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84F6-EABF-4311-BD70-EFD6B47A83E8}" type="datetimeFigureOut">
              <a:rPr lang="en-US" smtClean="0"/>
              <a:pPr/>
              <a:t>15-Mar-10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F201-6762-4303-BF1A-F4A5829DD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www.cymdeithashanesmechell.co.uk/W%20Jones/plac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en.wikipedia.org/wiki/File:William_Jones,_the_Mathematician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rancis_Mas%C3%A8res.jp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reader/0883857472/ref=sib_dp_pt#reader-lin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8686800" cy="1470025"/>
          </a:xfrm>
        </p:spPr>
        <p:txBody>
          <a:bodyPr/>
          <a:lstStyle/>
          <a:p>
            <a:r>
              <a:rPr lang="en-US" dirty="0" err="1" smtClean="0"/>
              <a:t>Machin’s</a:t>
            </a:r>
            <a:r>
              <a:rPr lang="en-US" dirty="0" smtClean="0"/>
              <a:t> Formula for Computing Pi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95600"/>
            <a:ext cx="3657600" cy="99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V. Frederick Rickey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West Point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AF4993\AppData\Local\Microsoft\Windows\Temporary Internet Files\Content.IE5\PPOHMJP5\Brainfreeze_PiDay2010puzzle[1]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362200"/>
            <a:ext cx="3322320" cy="3322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6248400"/>
            <a:ext cx="579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HPM-Americas, Washington, DC, 13 March 2010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 E. Smith, </a:t>
            </a:r>
            <a:r>
              <a:rPr lang="en-US" i="1" dirty="0" smtClean="0"/>
              <a:t>Source Book </a:t>
            </a:r>
            <a:r>
              <a:rPr lang="en-US" dirty="0" smtClean="0"/>
              <a:t> (1929)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89000" y="-16306800"/>
            <a:ext cx="23890909" cy="222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77950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www.cymdeithashanesmechell.co.uk/W%20Jones/plac1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4650" y="2590800"/>
            <a:ext cx="241935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8731898" cy="77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87360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89936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41910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Gregory’s Series for the arctangent and </a:t>
            </a:r>
            <a:r>
              <a:rPr lang="en-US" sz="2400" dirty="0" err="1" smtClean="0"/>
              <a:t>Machin’s</a:t>
            </a:r>
            <a:r>
              <a:rPr lang="en-US" sz="2400" dirty="0" smtClean="0"/>
              <a:t> formula to get: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419600" cy="1143000"/>
          </a:xfrm>
        </p:spPr>
        <p:txBody>
          <a:bodyPr/>
          <a:lstStyle/>
          <a:p>
            <a:r>
              <a:rPr lang="en-US" dirty="0" smtClean="0"/>
              <a:t>Off to the Library</a:t>
            </a:r>
            <a:endParaRPr lang="en-US" dirty="0"/>
          </a:p>
        </p:txBody>
      </p:sp>
      <p:pic>
        <p:nvPicPr>
          <p:cNvPr id="8194" name="Picture 2" descr="C:\Users\AF4993\Documents\AAA-Rickey-TeX\Talks\10-03-13-HPM-DC-Machin\Images from SPEC\Rickey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4114800" cy="7123506"/>
          </a:xfrm>
          <a:prstGeom prst="rect">
            <a:avLst/>
          </a:prstGeom>
          <a:noFill/>
        </p:spPr>
      </p:pic>
      <p:pic>
        <p:nvPicPr>
          <p:cNvPr id="5" name="Picture 2" descr="http://upload.wikimedia.org/wikipedia/commons/thumb/7/76/William_Jones%2C_the_Mathematician.jpg/220px-William_Jones%2C_the_Mathematician.jpg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600200"/>
            <a:ext cx="2794000" cy="34671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43400" y="5486400"/>
            <a:ext cx="44230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William Jones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by William Hogarth, 1740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74638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Francis </a:t>
            </a:r>
            <a:r>
              <a:rPr lang="en-US" dirty="0" err="1" smtClean="0"/>
              <a:t>Maseres</a:t>
            </a:r>
            <a:r>
              <a:rPr lang="en-US" dirty="0" smtClean="0"/>
              <a:t> 1731 –1824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267199" cy="568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upload.wikimedia.org/wikipedia/commons/thumb/3/33/Francis_Mas%C3%A8res.jpg/225px-Francis_Mas%C3%A8res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86000"/>
            <a:ext cx="2857500" cy="374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91000" cy="213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Machin’s</a:t>
            </a:r>
            <a:r>
              <a:rPr lang="en-US" dirty="0" smtClean="0"/>
              <a:t> Formula</a:t>
            </a:r>
            <a:br>
              <a:rPr lang="en-US" dirty="0" smtClean="0"/>
            </a:br>
            <a:r>
              <a:rPr lang="en-US" dirty="0" smtClean="0"/>
              <a:t>and Proof first published here.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218" name="Picture 2" descr="C:\Users\AF4993\Documents\AAA-Rickey-TeX\Talks\10-03-13-HPM-DC-Machin\Images from SPEC\Rickey000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4953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09800"/>
            <a:ext cx="34575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24400" y="5791200"/>
            <a:ext cx="4575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But 1/5 still not explained.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0"/>
            <a:ext cx="38100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Charles Hutton:</a:t>
            </a:r>
            <a:br>
              <a:rPr lang="en-US" dirty="0" smtClean="0"/>
            </a:br>
            <a:r>
              <a:rPr lang="en-US" i="1" dirty="0" smtClean="0"/>
              <a:t>A Treatise on </a:t>
            </a:r>
            <a:r>
              <a:rPr lang="en-US" i="1" dirty="0" err="1" smtClean="0"/>
              <a:t>Mensuration</a:t>
            </a:r>
            <a:r>
              <a:rPr lang="en-US" i="1" dirty="0" smtClean="0"/>
              <a:t> </a:t>
            </a:r>
            <a:r>
              <a:rPr lang="en-US" dirty="0" smtClean="0"/>
              <a:t>(1770)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418115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62400" y="304800"/>
            <a:ext cx="5181600" cy="6400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b="1" i="1" dirty="0" smtClean="0"/>
              <a:t>The Idea</a:t>
            </a:r>
          </a:p>
          <a:p>
            <a:r>
              <a:rPr lang="en-US" dirty="0" smtClean="0"/>
              <a:t>Want a small arc whose tangent is easy to compute</a:t>
            </a:r>
          </a:p>
          <a:p>
            <a:r>
              <a:rPr lang="en-US" dirty="0" smtClean="0"/>
              <a:t>Tan 45</a:t>
            </a:r>
            <a:r>
              <a:rPr lang="en-US" baseline="30000" dirty="0" smtClean="0"/>
              <a:t>o</a:t>
            </a:r>
            <a:r>
              <a:rPr lang="en-US" dirty="0" smtClean="0"/>
              <a:t> = 1</a:t>
            </a:r>
          </a:p>
          <a:p>
            <a:r>
              <a:rPr lang="en-US" dirty="0" smtClean="0"/>
              <a:t>Easy to find tan 2x, given tan x. </a:t>
            </a:r>
          </a:p>
          <a:p>
            <a:r>
              <a:rPr lang="en-US" dirty="0" smtClean="0"/>
              <a:t>Repeat till  tan 2</a:t>
            </a:r>
            <a:r>
              <a:rPr lang="en-US" baseline="30000" dirty="0" smtClean="0"/>
              <a:t>n</a:t>
            </a:r>
            <a:r>
              <a:rPr lang="en-US" dirty="0" smtClean="0"/>
              <a:t>x </a:t>
            </a:r>
            <a:r>
              <a:rPr lang="en-US" dirty="0" smtClean="0">
                <a:latin typeface="Times New Roman"/>
                <a:cs typeface="Times New Roman"/>
              </a:rPr>
              <a:t>≈ 1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b="1" i="1" dirty="0" smtClean="0"/>
              <a:t>Now Experiment</a:t>
            </a:r>
          </a:p>
          <a:p>
            <a:r>
              <a:rPr lang="en-US" dirty="0" smtClean="0"/>
              <a:t>Try  tan x = 1/5</a:t>
            </a:r>
          </a:p>
          <a:p>
            <a:r>
              <a:rPr lang="en-US" dirty="0" smtClean="0"/>
              <a:t>Then tan 4x = 120/119 </a:t>
            </a:r>
            <a:r>
              <a:rPr lang="en-US" dirty="0" smtClean="0">
                <a:latin typeface="Times New Roman"/>
                <a:cs typeface="Times New Roman"/>
              </a:rPr>
              <a:t>≈ 1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compute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89936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2286000"/>
            <a:ext cx="845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Compute  1/5</a:t>
            </a:r>
            <a:r>
              <a:rPr lang="en-US" sz="3200" baseline="30000" dirty="0" smtClean="0"/>
              <a:t>n</a:t>
            </a:r>
            <a:r>
              <a:rPr lang="en-US" sz="3200" dirty="0" smtClean="0"/>
              <a:t> for odd  n.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Compute positive terms by dividing by the appropriate odd number, then add.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Compute negative terms: divide, then add.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Subtract sum of negatives from sum of positives and multiply by 16.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Repeat for the other series.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603400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31" y="3276600"/>
            <a:ext cx="460806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the second series, divide repeatedly by 239</a:t>
            </a:r>
            <a:r>
              <a:rPr lang="en-US" baseline="30000" dirty="0" smtClean="0"/>
              <a:t>2</a:t>
            </a:r>
            <a:r>
              <a:rPr lang="en-US" dirty="0" smtClean="0"/>
              <a:t> = 57121: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0"/>
            <a:ext cx="64072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91222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76599"/>
            <a:ext cx="7848600" cy="220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5715000"/>
            <a:ext cx="8614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Thus  </a:t>
            </a:r>
            <a:r>
              <a:rPr lang="el-GR" sz="4400" dirty="0" smtClean="0">
                <a:latin typeface="Times New Roman"/>
                <a:cs typeface="Times New Roman"/>
              </a:rPr>
              <a:t>π</a:t>
            </a:r>
            <a:r>
              <a:rPr lang="en-US" sz="4400" dirty="0" smtClean="0">
                <a:latin typeface="Times New Roman"/>
                <a:cs typeface="Times New Roman"/>
              </a:rPr>
              <a:t> </a:t>
            </a:r>
            <a:r>
              <a:rPr lang="el-GR" sz="4400" dirty="0" smtClean="0">
                <a:latin typeface="Times New Roman"/>
                <a:cs typeface="Times New Roman"/>
              </a:rPr>
              <a:t>≈</a:t>
            </a:r>
            <a:r>
              <a:rPr lang="en-US" sz="4400" dirty="0" smtClean="0">
                <a:latin typeface="Times New Roman"/>
                <a:cs typeface="Times New Roman"/>
              </a:rPr>
              <a:t> 3.141,592,653,589,238,426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To celebrate Pi Day, </a:t>
            </a:r>
            <a:br>
              <a:rPr lang="en-US" sz="3100" dirty="0" smtClean="0"/>
            </a:br>
            <a:r>
              <a:rPr lang="en-US" sz="3100" dirty="0" smtClean="0"/>
              <a:t>the clues to this </a:t>
            </a:r>
            <a:r>
              <a:rPr lang="en-US" sz="3100" dirty="0" err="1" smtClean="0"/>
              <a:t>sudoku</a:t>
            </a:r>
            <a:r>
              <a:rPr lang="en-US" sz="3100" dirty="0" smtClean="0"/>
              <a:t> are the first 18 digits of </a:t>
            </a:r>
            <a:br>
              <a:rPr lang="en-US" sz="3100" dirty="0" smtClean="0"/>
            </a:br>
            <a:r>
              <a:rPr lang="en-US" sz="3100" dirty="0" smtClean="0"/>
              <a:t>π  =  3.14159265358979323... </a:t>
            </a:r>
            <a:endParaRPr lang="en-US" dirty="0"/>
          </a:p>
        </p:txBody>
      </p:sp>
      <p:pic>
        <p:nvPicPr>
          <p:cNvPr id="1026" name="Picture 2" descr="C:\Users\AF4993\AppData\Local\Microsoft\Windows\Temporary Internet Files\Content.IE5\PPOHMJP5\Brainfreeze_PiDay2010puzzle[1].tif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0840" y="2202021"/>
            <a:ext cx="3322320" cy="33223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6172200"/>
            <a:ext cx="5138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http://brainfreezepuzzles.com/main/piday2010.html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248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Was </a:t>
            </a:r>
            <a:r>
              <a:rPr lang="en-US" dirty="0" err="1" smtClean="0"/>
              <a:t>Machin</a:t>
            </a:r>
            <a:r>
              <a:rPr lang="en-US" dirty="0" smtClean="0"/>
              <a:t> an </a:t>
            </a:r>
            <a:r>
              <a:rPr lang="en-US" i="1" dirty="0" smtClean="0"/>
              <a:t>Idiot Savant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Tutored Brook Taylor before Cambridge.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Taylor announced “Taylor’s Theorem”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to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Machin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His work on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attracted Newton’s attention.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Elected FRS in 1710.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Edited the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Commercium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epistolicum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Halley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, Jones, 1712.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Became Gresham Professor of Astronomy in 1713.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proposition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Machin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 nodes of the moon is included in the third edition of Newton’s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Principia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John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Conduitt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wrote: “Sr. I. told me that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Machin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understood his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Principia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better than anyone.”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http://www.gap-system.org/~history/BigPictures/Machi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4650" y="0"/>
            <a:ext cx="2419350" cy="3021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324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Prove </a:t>
            </a:r>
            <a:r>
              <a:rPr lang="en-US" dirty="0" err="1" smtClean="0"/>
              <a:t>Machin's</a:t>
            </a:r>
            <a:r>
              <a:rPr lang="en-US" dirty="0" smtClean="0"/>
              <a:t> identity: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24200"/>
            <a:ext cx="853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A Radical Approach to Real Analysis: Second Edition (Classroom Resource Materials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-381000"/>
            <a:ext cx="3124199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Fortunately, a hint: </a:t>
            </a:r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57400"/>
            <a:ext cx="762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5791200"/>
            <a:ext cx="52673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l="9722" t="17593" r="21528" b="39815"/>
          <a:stretch>
            <a:fillRect/>
          </a:stretch>
        </p:blipFill>
        <p:spPr bwMode="auto">
          <a:xfrm>
            <a:off x="-1" y="1219200"/>
            <a:ext cx="918375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81000"/>
            <a:ext cx="3057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38324"/>
            <a:ext cx="82296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57200"/>
            <a:ext cx="3057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51" y="1447800"/>
            <a:ext cx="880584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1000"/>
            <a:ext cx="3057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dirty="0" smtClean="0"/>
              <a:t>Do you understand the details?</a:t>
            </a:r>
          </a:p>
          <a:p>
            <a:endParaRPr lang="en-US" dirty="0" smtClean="0"/>
          </a:p>
          <a:p>
            <a:r>
              <a:rPr lang="en-US" dirty="0" smtClean="0"/>
              <a:t>Is the proof correct?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so fast. You know  tan (</a:t>
            </a:r>
            <a:r>
              <a:rPr lang="el-GR" dirty="0" smtClean="0">
                <a:latin typeface="Times New Roman"/>
                <a:cs typeface="Times New Roman"/>
              </a:rPr>
              <a:t>π</a:t>
            </a:r>
            <a:r>
              <a:rPr lang="en-US" dirty="0" smtClean="0">
                <a:latin typeface="Times New Roman"/>
                <a:cs typeface="Times New Roman"/>
              </a:rPr>
              <a:t>/4) =1, so all you proved is  1 = 1.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9154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This is correct, inelegant, uninspiring mathematics. </a:t>
            </a:r>
          </a:p>
          <a:p>
            <a:endParaRPr lang="en-US" dirty="0" smtClean="0"/>
          </a:p>
          <a:p>
            <a:r>
              <a:rPr lang="en-US" dirty="0" smtClean="0"/>
              <a:t>This is not the way to do mathematics.</a:t>
            </a:r>
          </a:p>
          <a:p>
            <a:endParaRPr lang="en-US" dirty="0" smtClean="0"/>
          </a:p>
          <a:p>
            <a:r>
              <a:rPr lang="en-US" dirty="0" smtClean="0"/>
              <a:t>You must explain where the  1/5  comes from.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 for some historical research.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324</Words>
  <Application>Microsoft Office PowerPoint</Application>
  <PresentationFormat>On-screen Show (4:3)</PresentationFormat>
  <Paragraphs>65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Machin’s Formula for Computing Pi</vt:lpstr>
      <vt:lpstr>To celebrate Pi Day,  the clues to this sudoku are the first 18 digits of  π  =  3.14159265358979323... </vt:lpstr>
      <vt:lpstr>Prove Machin's identity:</vt:lpstr>
      <vt:lpstr>Fortunately, a hint: </vt:lpstr>
      <vt:lpstr>Slide 5</vt:lpstr>
      <vt:lpstr>Slide 6</vt:lpstr>
      <vt:lpstr>Slide 7</vt:lpstr>
      <vt:lpstr>Slide 8</vt:lpstr>
      <vt:lpstr>Slide 9</vt:lpstr>
      <vt:lpstr>D. E. Smith, Source Book  (1929)</vt:lpstr>
      <vt:lpstr>Slide 11</vt:lpstr>
      <vt:lpstr>Off to the Library</vt:lpstr>
      <vt:lpstr>Francis Maseres 1731 –1824</vt:lpstr>
      <vt:lpstr>   Machin’s Formula and Proof first published here.   </vt:lpstr>
      <vt:lpstr>Charles Hutton: A Treatise on Mensuration (1770)</vt:lpstr>
      <vt:lpstr>Now let’s compute</vt:lpstr>
      <vt:lpstr>Slide 17</vt:lpstr>
      <vt:lpstr>For the second series, divide repeatedly by 2392 = 57121:</vt:lpstr>
      <vt:lpstr>Slide 19</vt:lpstr>
      <vt:lpstr>Was Machin an Idiot Savant?</vt:lpstr>
    </vt:vector>
  </TitlesOfParts>
  <Company>U.S. Army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CTSB</dc:creator>
  <cp:lastModifiedBy>CTSB</cp:lastModifiedBy>
  <cp:revision>155</cp:revision>
  <dcterms:created xsi:type="dcterms:W3CDTF">2010-03-09T16:07:20Z</dcterms:created>
  <dcterms:modified xsi:type="dcterms:W3CDTF">2010-03-15T21:26:35Z</dcterms:modified>
</cp:coreProperties>
</file>