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259" r:id="rId3"/>
    <p:sldId id="276" r:id="rId4"/>
    <p:sldId id="277" r:id="rId5"/>
    <p:sldId id="278" r:id="rId6"/>
    <p:sldId id="265" r:id="rId7"/>
    <p:sldId id="264" r:id="rId8"/>
    <p:sldId id="295" r:id="rId9"/>
    <p:sldId id="281" r:id="rId10"/>
    <p:sldId id="279" r:id="rId11"/>
    <p:sldId id="280" r:id="rId12"/>
    <p:sldId id="286" r:id="rId13"/>
    <p:sldId id="288" r:id="rId14"/>
    <p:sldId id="270" r:id="rId15"/>
    <p:sldId id="309" r:id="rId16"/>
    <p:sldId id="296" r:id="rId17"/>
    <p:sldId id="290" r:id="rId18"/>
    <p:sldId id="293" r:id="rId19"/>
    <p:sldId id="289" r:id="rId20"/>
    <p:sldId id="294" r:id="rId21"/>
    <p:sldId id="257" r:id="rId22"/>
    <p:sldId id="267" r:id="rId23"/>
    <p:sldId id="258" r:id="rId24"/>
    <p:sldId id="307" r:id="rId25"/>
    <p:sldId id="303" r:id="rId26"/>
    <p:sldId id="302" r:id="rId27"/>
    <p:sldId id="301" r:id="rId28"/>
    <p:sldId id="308" r:id="rId29"/>
    <p:sldId id="304" r:id="rId30"/>
    <p:sldId id="283" r:id="rId31"/>
    <p:sldId id="273" r:id="rId32"/>
    <p:sldId id="285" r:id="rId33"/>
    <p:sldId id="306" r:id="rId34"/>
    <p:sldId id="310" r:id="rId35"/>
    <p:sldId id="30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34" autoAdjust="0"/>
    <p:restoredTop sz="94702" autoAdjust="0"/>
  </p:normalViewPr>
  <p:slideViewPr>
    <p:cSldViewPr>
      <p:cViewPr varScale="1">
        <p:scale>
          <a:sx n="55" d="100"/>
          <a:sy n="55" d="100"/>
        </p:scale>
        <p:origin x="-888" y="-90"/>
      </p:cViewPr>
      <p:guideLst>
        <p:guide orient="horz" pos="2160"/>
        <p:guide pos="2880"/>
      </p:guideLst>
    </p:cSldViewPr>
  </p:slideViewPr>
  <p:notesTextViewPr>
    <p:cViewPr>
      <p:scale>
        <a:sx n="100" d="100"/>
        <a:sy n="100" d="100"/>
      </p:scale>
      <p:origin x="0" y="342"/>
    </p:cViewPr>
  </p:notesTextViewPr>
  <p:sorterViewPr>
    <p:cViewPr>
      <p:scale>
        <a:sx n="66" d="100"/>
        <a:sy n="66" d="100"/>
      </p:scale>
      <p:origin x="0" y="0"/>
    </p:cViewPr>
  </p:sorterViewPr>
  <p:notesViewPr>
    <p:cSldViewPr>
      <p:cViewPr>
        <p:scale>
          <a:sx n="100" d="100"/>
          <a:sy n="100" d="100"/>
        </p:scale>
        <p:origin x="-780" y="161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3A50AF-6516-445D-973C-7CF15864A755}" type="datetimeFigureOut">
              <a:rPr lang="en-US" smtClean="0"/>
              <a:pPr/>
              <a:t>10-Apr-09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A8B1F56-2623-4D60-BC44-C4C72100C9D1}"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90D82B-D514-43E7-A8D6-6D1BD83D3CF7}" type="datetimeFigureOut">
              <a:rPr lang="en-US" smtClean="0"/>
              <a:pPr/>
              <a:t>10-Apr-09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AE52E9-82AB-4556-9D70-FEDF63CAE39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AE52E9-82AB-4556-9D70-FEDF63CAE39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http://www.toledowar.com/</a:t>
            </a:r>
            <a:endParaRPr lang="en-US" dirty="0"/>
          </a:p>
        </p:txBody>
      </p:sp>
      <p:sp>
        <p:nvSpPr>
          <p:cNvPr id="4" name="Slide Number Placeholder 3"/>
          <p:cNvSpPr>
            <a:spLocks noGrp="1"/>
          </p:cNvSpPr>
          <p:nvPr>
            <p:ph type="sldNum" sz="quarter" idx="10"/>
          </p:nvPr>
        </p:nvSpPr>
        <p:spPr/>
        <p:txBody>
          <a:bodyPr/>
          <a:lstStyle/>
          <a:p>
            <a:fld id="{66AE52E9-82AB-4556-9D70-FEDF63CAE391}" type="slidenum">
              <a:rPr lang="en-US" smtClean="0"/>
              <a:pPr/>
              <a:t>27</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http://www.planexus.com/projects/mansfield/start/01.jpg</a:t>
            </a:r>
            <a:endParaRPr lang="en-US" dirty="0"/>
          </a:p>
        </p:txBody>
      </p:sp>
      <p:sp>
        <p:nvSpPr>
          <p:cNvPr id="4" name="Slide Number Placeholder 3"/>
          <p:cNvSpPr>
            <a:spLocks noGrp="1"/>
          </p:cNvSpPr>
          <p:nvPr>
            <p:ph type="sldNum" sz="quarter" idx="10"/>
          </p:nvPr>
        </p:nvSpPr>
        <p:spPr/>
        <p:txBody>
          <a:bodyPr/>
          <a:lstStyle/>
          <a:p>
            <a:fld id="{66AE52E9-82AB-4556-9D70-FEDF63CAE391}" type="slidenum">
              <a:rPr lang="en-US" smtClean="0"/>
              <a:pPr/>
              <a:t>32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removed the following after the talk as I was challenged on it: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Nephew Joseph was the highest ranking Union officer killed in the Civil War</a:t>
            </a:r>
          </a:p>
          <a:p>
            <a:endParaRPr lang="en-US" dirty="0" smtClean="0"/>
          </a:p>
          <a:p>
            <a:r>
              <a:rPr lang="en-US" dirty="0" smtClean="0"/>
              <a:t>Gen James</a:t>
            </a:r>
            <a:r>
              <a:rPr lang="en-US" baseline="0" dirty="0" smtClean="0"/>
              <a:t> McPherson was </a:t>
            </a:r>
            <a:r>
              <a:rPr lang="en-US" baseline="0" smtClean="0"/>
              <a:t>highest ranking. </a:t>
            </a:r>
            <a:endParaRPr lang="en-US"/>
          </a:p>
        </p:txBody>
      </p:sp>
      <p:sp>
        <p:nvSpPr>
          <p:cNvPr id="4" name="Slide Number Placeholder 3"/>
          <p:cNvSpPr>
            <a:spLocks noGrp="1"/>
          </p:cNvSpPr>
          <p:nvPr>
            <p:ph type="sldNum" sz="quarter" idx="10"/>
          </p:nvPr>
        </p:nvSpPr>
        <p:spPr/>
        <p:txBody>
          <a:bodyPr/>
          <a:lstStyle/>
          <a:p>
            <a:fld id="{66AE52E9-82AB-4556-9D70-FEDF63CAE391}" type="slidenum">
              <a:rPr lang="en-US" smtClean="0"/>
              <a:pPr/>
              <a:t>33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F1617B-8E1B-492D-9928-1722E85AFC0D}" type="slidenum">
              <a:rPr lang="en-US"/>
              <a:pPr/>
              <a:t>6</a:t>
            </a:fld>
            <a:endParaRPr lang="en-US" dirty="0"/>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r>
              <a:rPr lang="en-US" dirty="0"/>
              <a:t>Used Hutton’s </a:t>
            </a:r>
            <a:r>
              <a:rPr lang="en-US" i="1" dirty="0"/>
              <a:t>Course in Mathematics</a:t>
            </a:r>
            <a:endParaRPr lang="en-US" dirty="0"/>
          </a:p>
          <a:p>
            <a:r>
              <a:rPr lang="en-US" dirty="0"/>
              <a:t>Used Hutton’s </a:t>
            </a:r>
            <a:r>
              <a:rPr lang="en-US" i="1" dirty="0"/>
              <a:t>Course in Mathematics</a:t>
            </a:r>
            <a:endParaRPr lang="en-US" dirty="0"/>
          </a:p>
          <a:p>
            <a:r>
              <a:rPr lang="en-US" dirty="0"/>
              <a:t>Used Hutton’s </a:t>
            </a:r>
            <a:r>
              <a:rPr lang="en-US" i="1" dirty="0"/>
              <a:t>Course in Mathematics.   </a:t>
            </a:r>
            <a:r>
              <a:rPr lang="en-US" dirty="0"/>
              <a:t>I took this out because I will do Hutton momentarily. </a:t>
            </a:r>
            <a:endParaRPr lang="en-US" i="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FA7775-CDBE-40CA-ACDC-673DA2E88995}" type="slidenum">
              <a:rPr lang="en-US"/>
              <a:pPr/>
              <a:t>7</a:t>
            </a:fld>
            <a:endParaRPr lang="en-US" dirty="0"/>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r>
              <a:rPr lang="en-US" dirty="0"/>
              <a:t>Add title page of Adrian’s edition of Hutton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 65. </a:t>
            </a:r>
            <a:endParaRPr lang="en-US" dirty="0"/>
          </a:p>
        </p:txBody>
      </p:sp>
      <p:sp>
        <p:nvSpPr>
          <p:cNvPr id="4" name="Slide Number Placeholder 3"/>
          <p:cNvSpPr>
            <a:spLocks noGrp="1"/>
          </p:cNvSpPr>
          <p:nvPr>
            <p:ph type="sldNum" sz="quarter" idx="10"/>
          </p:nvPr>
        </p:nvSpPr>
        <p:spPr/>
        <p:txBody>
          <a:bodyPr/>
          <a:lstStyle/>
          <a:p>
            <a:fld id="{66AE52E9-82AB-4556-9D70-FEDF63CAE391}" type="slidenum">
              <a:rPr lang="en-US" smtClean="0"/>
              <a:pPr/>
              <a:t>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http://www.us-coin-values-advisor.com/images/West%20Point-Aerial-view.jpg</a:t>
            </a:r>
            <a:endParaRPr lang="en-US" dirty="0"/>
          </a:p>
        </p:txBody>
      </p:sp>
      <p:sp>
        <p:nvSpPr>
          <p:cNvPr id="4" name="Slide Number Placeholder 3"/>
          <p:cNvSpPr>
            <a:spLocks noGrp="1"/>
          </p:cNvSpPr>
          <p:nvPr>
            <p:ph type="sldNum" sz="quarter" idx="10"/>
          </p:nvPr>
        </p:nvSpPr>
        <p:spPr/>
        <p:txBody>
          <a:bodyPr/>
          <a:lstStyle/>
          <a:p>
            <a:fld id="{66AE52E9-82AB-4556-9D70-FEDF63CAE391}" type="slidenum">
              <a:rPr lang="en-US" smtClean="0"/>
              <a:pPr/>
              <a:t>13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http://www.toledowar.com/ohiosurveys.jpg</a:t>
            </a:r>
            <a:endParaRPr lang="en-US" dirty="0"/>
          </a:p>
        </p:txBody>
      </p:sp>
      <p:sp>
        <p:nvSpPr>
          <p:cNvPr id="4" name="Slide Number Placeholder 3"/>
          <p:cNvSpPr>
            <a:spLocks noGrp="1"/>
          </p:cNvSpPr>
          <p:nvPr>
            <p:ph type="sldNum" sz="quarter" idx="10"/>
          </p:nvPr>
        </p:nvSpPr>
        <p:spPr/>
        <p:txBody>
          <a:bodyPr/>
          <a:lstStyle/>
          <a:p>
            <a:fld id="{66AE52E9-82AB-4556-9D70-FEDF63CAE391}" type="slidenum">
              <a:rPr lang="en-US" smtClean="0"/>
              <a:pPr/>
              <a:t>19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1799</a:t>
            </a:r>
            <a:r>
              <a:rPr lang="en-US" baseline="0" dirty="0" smtClean="0"/>
              <a:t> image. </a:t>
            </a:r>
            <a:endParaRPr lang="en-US" dirty="0"/>
          </a:p>
        </p:txBody>
      </p:sp>
      <p:sp>
        <p:nvSpPr>
          <p:cNvPr id="4" name="Slide Number Placeholder 3"/>
          <p:cNvSpPr>
            <a:spLocks noGrp="1"/>
          </p:cNvSpPr>
          <p:nvPr>
            <p:ph type="sldNum" sz="quarter" idx="10"/>
          </p:nvPr>
        </p:nvSpPr>
        <p:spPr/>
        <p:txBody>
          <a:bodyPr/>
          <a:lstStyle/>
          <a:p>
            <a:fld id="{66AE52E9-82AB-4556-9D70-FEDF63CAE391}" type="slidenum">
              <a:rPr lang="en-US" smtClean="0"/>
              <a:pPr/>
              <a:t>20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http://images.ulib.csuohio.edu/cdm4/item_viewer.php?CISOROOT=/general&amp;CISOPTR=2759&amp;CISOBOX=1&amp;REC=2</a:t>
            </a:r>
            <a:endParaRPr lang="en-US" dirty="0"/>
          </a:p>
        </p:txBody>
      </p:sp>
      <p:sp>
        <p:nvSpPr>
          <p:cNvPr id="4" name="Slide Number Placeholder 3"/>
          <p:cNvSpPr>
            <a:spLocks noGrp="1"/>
          </p:cNvSpPr>
          <p:nvPr>
            <p:ph type="sldNum" sz="quarter" idx="10"/>
          </p:nvPr>
        </p:nvSpPr>
        <p:spPr/>
        <p:txBody>
          <a:bodyPr/>
          <a:lstStyle/>
          <a:p>
            <a:fld id="{66AE52E9-82AB-4556-9D70-FEDF63CAE391}" type="slidenum">
              <a:rPr lang="en-US" smtClean="0"/>
              <a:pPr/>
              <a:t>21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Pattison, “The Survrey of the Seven Ranges,”</a:t>
            </a:r>
            <a:endParaRPr lang="en-US" dirty="0"/>
          </a:p>
        </p:txBody>
      </p:sp>
      <p:sp>
        <p:nvSpPr>
          <p:cNvPr id="4" name="Slide Number Placeholder 3"/>
          <p:cNvSpPr>
            <a:spLocks noGrp="1"/>
          </p:cNvSpPr>
          <p:nvPr>
            <p:ph type="sldNum" sz="quarter" idx="10"/>
          </p:nvPr>
        </p:nvSpPr>
        <p:spPr/>
        <p:txBody>
          <a:bodyPr/>
          <a:lstStyle/>
          <a:p>
            <a:fld id="{66AE52E9-82AB-4556-9D70-FEDF63CAE391}" type="slidenum">
              <a:rPr lang="en-US" smtClean="0"/>
              <a:pPr/>
              <a:t>23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4E06D0-F128-4213-B484-525FEDF8255A}" type="datetimeFigureOut">
              <a:rPr lang="en-US" smtClean="0"/>
              <a:pPr/>
              <a:t>10-Apr-09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9E60BD-D298-4836-B784-CD86ECBD694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4E06D0-F128-4213-B484-525FEDF8255A}" type="datetimeFigureOut">
              <a:rPr lang="en-US" smtClean="0"/>
              <a:pPr/>
              <a:t>10-Apr-09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9E60BD-D298-4836-B784-CD86ECBD694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4E06D0-F128-4213-B484-525FEDF8255A}" type="datetimeFigureOut">
              <a:rPr lang="en-US" smtClean="0"/>
              <a:pPr/>
              <a:t>10-Apr-09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9E60BD-D298-4836-B784-CD86ECBD694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endParaRPr lang="en-US" dirty="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125AE81-ECC9-4862-85B1-ADC406928B4B}"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B1607A1-500B-4C01-BD8E-F623DC063FAD}"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7ADEC36-5172-44F4-86FA-7F73D13F770D}"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4E06D0-F128-4213-B484-525FEDF8255A}" type="datetimeFigureOut">
              <a:rPr lang="en-US" smtClean="0"/>
              <a:pPr/>
              <a:t>10-Apr-09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9E60BD-D298-4836-B784-CD86ECBD694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4E06D0-F128-4213-B484-525FEDF8255A}" type="datetimeFigureOut">
              <a:rPr lang="en-US" smtClean="0"/>
              <a:pPr/>
              <a:t>10-Apr-09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9E60BD-D298-4836-B784-CD86ECBD694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4E06D0-F128-4213-B484-525FEDF8255A}" type="datetimeFigureOut">
              <a:rPr lang="en-US" smtClean="0"/>
              <a:pPr/>
              <a:t>10-Apr-09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9E60BD-D298-4836-B784-CD86ECBD694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4E06D0-F128-4213-B484-525FEDF8255A}" type="datetimeFigureOut">
              <a:rPr lang="en-US" smtClean="0"/>
              <a:pPr/>
              <a:t>10-Apr-09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D9E60BD-D298-4836-B784-CD86ECBD694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4E06D0-F128-4213-B484-525FEDF8255A}" type="datetimeFigureOut">
              <a:rPr lang="en-US" smtClean="0"/>
              <a:pPr/>
              <a:t>10-Apr-09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9E60BD-D298-4836-B784-CD86ECBD694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4E06D0-F128-4213-B484-525FEDF8255A}" type="datetimeFigureOut">
              <a:rPr lang="en-US" smtClean="0"/>
              <a:pPr/>
              <a:t>10-Apr-09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9E60BD-D298-4836-B784-CD86ECBD694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4E06D0-F128-4213-B484-525FEDF8255A}" type="datetimeFigureOut">
              <a:rPr lang="en-US" smtClean="0"/>
              <a:pPr/>
              <a:t>10-Apr-09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9E60BD-D298-4836-B784-CD86ECBD694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4E06D0-F128-4213-B484-525FEDF8255A}" type="datetimeFigureOut">
              <a:rPr lang="en-US" smtClean="0"/>
              <a:pPr/>
              <a:t>10-Apr-09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9E60BD-D298-4836-B784-CD86ECBD694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4E06D0-F128-4213-B484-525FEDF8255A}" type="datetimeFigureOut">
              <a:rPr lang="en-US" smtClean="0"/>
              <a:pPr/>
              <a:t>10-Apr-09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E60BD-D298-4836-B784-CD86ECBD694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2209800"/>
          </a:xfrm>
        </p:spPr>
        <p:txBody>
          <a:bodyPr>
            <a:normAutofit/>
          </a:bodyPr>
          <a:lstStyle/>
          <a:p>
            <a:r>
              <a:rPr lang="en-US" b="1" dirty="0" smtClean="0"/>
              <a:t>Jared Mansfield: </a:t>
            </a:r>
            <a:br>
              <a:rPr lang="en-US" b="1" dirty="0" smtClean="0"/>
            </a:br>
            <a:r>
              <a:rPr lang="en-US" b="1" dirty="0" smtClean="0"/>
              <a:t>Ohio's First Mathematician</a:t>
            </a:r>
            <a:endParaRPr lang="en-US" dirty="0"/>
          </a:p>
        </p:txBody>
      </p:sp>
      <p:sp>
        <p:nvSpPr>
          <p:cNvPr id="3" name="Subtitle 2"/>
          <p:cNvSpPr>
            <a:spLocks noGrp="1"/>
          </p:cNvSpPr>
          <p:nvPr>
            <p:ph type="subTitle" idx="1"/>
          </p:nvPr>
        </p:nvSpPr>
        <p:spPr>
          <a:xfrm>
            <a:off x="1371600" y="4572000"/>
            <a:ext cx="6400800" cy="1905000"/>
          </a:xfrm>
        </p:spPr>
        <p:txBody>
          <a:bodyPr>
            <a:normAutofit fontScale="92500" lnSpcReduction="10000"/>
          </a:bodyPr>
          <a:lstStyle/>
          <a:p>
            <a:r>
              <a:rPr lang="en-US" dirty="0" smtClean="0">
                <a:solidFill>
                  <a:schemeClr val="tx1"/>
                </a:solidFill>
              </a:rPr>
              <a:t>V. Frederick Rickey, West Point</a:t>
            </a:r>
          </a:p>
          <a:p>
            <a:r>
              <a:rPr lang="en-US" dirty="0" smtClean="0">
                <a:solidFill>
                  <a:schemeClr val="tx1"/>
                </a:solidFill>
              </a:rPr>
              <a:t>Gary Kennedy, Ohio State / Mansfield</a:t>
            </a:r>
          </a:p>
          <a:p>
            <a:endParaRPr lang="en-US" dirty="0" smtClean="0">
              <a:solidFill>
                <a:schemeClr val="tx1"/>
              </a:solidFill>
            </a:endParaRPr>
          </a:p>
          <a:p>
            <a:r>
              <a:rPr lang="en-US" sz="2200" dirty="0" smtClean="0">
                <a:solidFill>
                  <a:schemeClr val="tx1"/>
                </a:solidFill>
              </a:rPr>
              <a:t>MAA Ohio Section, April 3, 2009, BG</a:t>
            </a:r>
            <a:endParaRPr lang="en-US" sz="22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Negative feedback: </a:t>
            </a:r>
            <a:endParaRPr lang="en-US" dirty="0"/>
          </a:p>
        </p:txBody>
      </p:sp>
      <p:sp>
        <p:nvSpPr>
          <p:cNvPr id="3" name="Content Placeholder 2"/>
          <p:cNvSpPr>
            <a:spLocks noGrp="1"/>
          </p:cNvSpPr>
          <p:nvPr>
            <p:ph idx="1"/>
          </p:nvPr>
        </p:nvSpPr>
        <p:spPr/>
        <p:txBody>
          <a:bodyPr/>
          <a:lstStyle/>
          <a:p>
            <a:r>
              <a:rPr lang="en-US" dirty="0" smtClean="0"/>
              <a:t>“Jared Mansfield, in his Mathematical Essays, has attempted to define a negative quantity. Jared’s discourse on this subject reminds me of a Connecticut carle, who said that the moon was exactly the size of a Johnny-cake”</a:t>
            </a:r>
          </a:p>
          <a:p>
            <a:endParaRPr lang="en-US" dirty="0" smtClean="0"/>
          </a:p>
          <a:p>
            <a:r>
              <a:rPr lang="en-US" dirty="0" smtClean="0"/>
              <a:t>Is this jealously because Mansfield succeeded Baron at West Point?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Feedback</a:t>
            </a:r>
            <a:endParaRPr lang="en-US" dirty="0"/>
          </a:p>
        </p:txBody>
      </p:sp>
      <p:sp>
        <p:nvSpPr>
          <p:cNvPr id="3" name="Content Placeholder 2"/>
          <p:cNvSpPr>
            <a:spLocks noGrp="1"/>
          </p:cNvSpPr>
          <p:nvPr>
            <p:ph idx="1"/>
          </p:nvPr>
        </p:nvSpPr>
        <p:spPr/>
        <p:txBody>
          <a:bodyPr/>
          <a:lstStyle/>
          <a:p>
            <a:r>
              <a:rPr lang="en-US" dirty="0" smtClean="0"/>
              <a:t>Abraham Baldwin send a copy of Mansfield’s </a:t>
            </a:r>
            <a:r>
              <a:rPr lang="en-US" i="1" dirty="0" smtClean="0"/>
              <a:t>Essays</a:t>
            </a:r>
            <a:r>
              <a:rPr lang="en-US" dirty="0" smtClean="0"/>
              <a:t> to Jefferson</a:t>
            </a:r>
          </a:p>
          <a:p>
            <a:endParaRPr lang="en-US" dirty="0" smtClean="0"/>
          </a:p>
          <a:p>
            <a:r>
              <a:rPr lang="en-US" dirty="0" smtClean="0"/>
              <a:t>Jefferson appointed Mansfield to teach mathematics at the U. S. Military Academy</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http://upload.wikimedia.org/wikipedia/commons/e/e9/1780_Map_of_West_Point_Defenses.jpg"/>
          <p:cNvPicPr>
            <a:picLocks noChangeAspect="1" noChangeArrowheads="1"/>
          </p:cNvPicPr>
          <p:nvPr/>
        </p:nvPicPr>
        <p:blipFill>
          <a:blip r:embed="rId2"/>
          <a:srcRect/>
          <a:stretch>
            <a:fillRect/>
          </a:stretch>
        </p:blipFill>
        <p:spPr bwMode="auto">
          <a:xfrm>
            <a:off x="0" y="0"/>
            <a:ext cx="5940847" cy="6920850"/>
          </a:xfrm>
          <a:prstGeom prst="rect">
            <a:avLst/>
          </a:prstGeom>
          <a:noFill/>
        </p:spPr>
      </p:pic>
      <p:sp>
        <p:nvSpPr>
          <p:cNvPr id="6" name="TextBox 5"/>
          <p:cNvSpPr txBox="1"/>
          <p:nvPr/>
        </p:nvSpPr>
        <p:spPr>
          <a:xfrm>
            <a:off x="6553200" y="1600200"/>
            <a:ext cx="2316275" cy="1200329"/>
          </a:xfrm>
          <a:prstGeom prst="rect">
            <a:avLst/>
          </a:prstGeom>
          <a:noFill/>
        </p:spPr>
        <p:txBody>
          <a:bodyPr wrap="none" rtlCol="0">
            <a:spAutoFit/>
          </a:bodyPr>
          <a:lstStyle/>
          <a:p>
            <a:r>
              <a:rPr lang="en-US" sz="3600" dirty="0" smtClean="0"/>
              <a:t>West Point </a:t>
            </a:r>
          </a:p>
          <a:p>
            <a:r>
              <a:rPr lang="en-US" sz="3600" dirty="0" smtClean="0"/>
              <a:t>1780</a:t>
            </a:r>
            <a:endParaRPr lang="en-US"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http://www.us-coin-values-advisor.com/images/West%20Point-Aerial-view.jpg"/>
          <p:cNvPicPr>
            <a:picLocks noChangeAspect="1" noChangeArrowheads="1"/>
          </p:cNvPicPr>
          <p:nvPr/>
        </p:nvPicPr>
        <p:blipFill>
          <a:blip r:embed="rId3"/>
          <a:srcRect/>
          <a:stretch>
            <a:fillRect/>
          </a:stretch>
        </p:blipFill>
        <p:spPr bwMode="auto">
          <a:xfrm>
            <a:off x="228600" y="0"/>
            <a:ext cx="8630034"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lstStyle/>
          <a:p>
            <a:r>
              <a:rPr lang="en-US" dirty="0"/>
              <a:t>Jared </a:t>
            </a:r>
            <a:r>
              <a:rPr lang="en-US" dirty="0" smtClean="0"/>
              <a:t>Mansfield at West Point</a:t>
            </a:r>
            <a:endParaRPr lang="en-US" dirty="0"/>
          </a:p>
        </p:txBody>
      </p:sp>
      <p:sp>
        <p:nvSpPr>
          <p:cNvPr id="285700" name="Rectangle 4"/>
          <p:cNvSpPr>
            <a:spLocks noGrp="1" noChangeArrowheads="1"/>
          </p:cNvSpPr>
          <p:nvPr>
            <p:ph type="body" sz="half" idx="2"/>
          </p:nvPr>
        </p:nvSpPr>
        <p:spPr>
          <a:xfrm>
            <a:off x="1219200" y="1600200"/>
            <a:ext cx="7467600" cy="4525963"/>
          </a:xfrm>
        </p:spPr>
        <p:txBody>
          <a:bodyPr>
            <a:normAutofit lnSpcReduction="10000"/>
          </a:bodyPr>
          <a:lstStyle/>
          <a:p>
            <a:r>
              <a:rPr lang="en-US" sz="2800" dirty="0"/>
              <a:t>Taught mathematics </a:t>
            </a:r>
            <a:r>
              <a:rPr lang="en-US" sz="2800" dirty="0" smtClean="0"/>
              <a:t>1802-1803</a:t>
            </a:r>
          </a:p>
          <a:p>
            <a:endParaRPr lang="en-US" sz="2800" dirty="0" smtClean="0"/>
          </a:p>
          <a:p>
            <a:r>
              <a:rPr lang="en-US" sz="2800" dirty="0" smtClean="0"/>
              <a:t>Used Hutton</a:t>
            </a:r>
          </a:p>
          <a:p>
            <a:endParaRPr lang="en-US" sz="2800" dirty="0"/>
          </a:p>
          <a:p>
            <a:r>
              <a:rPr lang="en-US" sz="2800" dirty="0" smtClean="0"/>
              <a:t>USMA’s first Professor of Natural and Experimental Philosophy, 1812-1828.</a:t>
            </a:r>
            <a:endParaRPr lang="en-US" sz="2800" dirty="0"/>
          </a:p>
          <a:p>
            <a:endParaRPr lang="en-US" sz="2800" dirty="0" smtClean="0"/>
          </a:p>
          <a:p>
            <a:endParaRPr lang="en-US" sz="2800" dirty="0" smtClean="0"/>
          </a:p>
          <a:p>
            <a:r>
              <a:rPr lang="en-US" sz="2800" dirty="0" smtClean="0"/>
              <a:t>Portrait by Thomas Sully, 1783-1872</a:t>
            </a: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Publications of Mansfield</a:t>
            </a:r>
            <a:endParaRPr lang="en-US" dirty="0"/>
          </a:p>
        </p:txBody>
      </p:sp>
      <p:sp>
        <p:nvSpPr>
          <p:cNvPr id="3" name="Content Placeholder 2"/>
          <p:cNvSpPr>
            <a:spLocks noGrp="1"/>
          </p:cNvSpPr>
          <p:nvPr>
            <p:ph sz="half" idx="1"/>
          </p:nvPr>
        </p:nvSpPr>
        <p:spPr>
          <a:xfrm>
            <a:off x="457200" y="1371600"/>
            <a:ext cx="7543800" cy="5105400"/>
          </a:xfrm>
        </p:spPr>
        <p:txBody>
          <a:bodyPr>
            <a:normAutofit/>
          </a:bodyPr>
          <a:lstStyle/>
          <a:p>
            <a:r>
              <a:rPr lang="en-US" dirty="0" smtClean="0"/>
              <a:t>A calculation of the orbit of the comet [on 1810]</a:t>
            </a:r>
          </a:p>
          <a:p>
            <a:r>
              <a:rPr lang="en-US" dirty="0" smtClean="0"/>
              <a:t>On the figure of the Earth (1810)</a:t>
            </a:r>
          </a:p>
          <a:p>
            <a:r>
              <a:rPr lang="en-US" dirty="0" smtClean="0"/>
              <a:t>On the duplication of the cube, and the trisection of an angle (1810)</a:t>
            </a:r>
          </a:p>
          <a:p>
            <a:r>
              <a:rPr lang="en-US" dirty="0" smtClean="0"/>
              <a:t>Manual of instructions to regulate field operations of deputy surveyors (1804, 1815)</a:t>
            </a:r>
          </a:p>
          <a:p>
            <a:r>
              <a:rPr lang="en-US" dirty="0" smtClean="0"/>
              <a:t>On vanishing fractions (1818)</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609600"/>
            <a:ext cx="4953000" cy="5516563"/>
          </a:xfrm>
        </p:spPr>
        <p:txBody>
          <a:bodyPr>
            <a:normAutofit/>
          </a:bodyPr>
          <a:lstStyle/>
          <a:p>
            <a:r>
              <a:rPr lang="en-US" dirty="0" smtClean="0"/>
              <a:t>Jefferson hired a second mathematician at West Point, William Barron.</a:t>
            </a:r>
          </a:p>
          <a:p>
            <a:endParaRPr lang="en-US" dirty="0" smtClean="0"/>
          </a:p>
          <a:p>
            <a:r>
              <a:rPr lang="en-US" dirty="0" smtClean="0"/>
              <a:t>But why? There were only a dozen or so cadets.</a:t>
            </a:r>
          </a:p>
          <a:p>
            <a:endParaRPr lang="en-US" dirty="0" smtClean="0"/>
          </a:p>
          <a:p>
            <a:r>
              <a:rPr lang="en-US" dirty="0" smtClean="0"/>
              <a:t>Had he already planned to appoint Mansfield surveyor general in 1803?</a:t>
            </a:r>
            <a:endParaRPr lang="en-US" dirty="0"/>
          </a:p>
        </p:txBody>
      </p:sp>
      <p:pic>
        <p:nvPicPr>
          <p:cNvPr id="105474" name="Picture 2" descr="http://www.dean.usma.edu/math/people/rickey/dms/pic/William-A-Barron-.jpg"/>
          <p:cNvPicPr>
            <a:picLocks noChangeAspect="1" noChangeArrowheads="1"/>
          </p:cNvPicPr>
          <p:nvPr/>
        </p:nvPicPr>
        <p:blipFill>
          <a:blip r:embed="rId2" cstate="print"/>
          <a:srcRect/>
          <a:stretch>
            <a:fillRect/>
          </a:stretch>
        </p:blipFill>
        <p:spPr bwMode="auto">
          <a:xfrm>
            <a:off x="5204935" y="609600"/>
            <a:ext cx="3939065" cy="3946525"/>
          </a:xfrm>
          <a:prstGeom prst="rect">
            <a:avLst/>
          </a:prstGeom>
          <a:noFill/>
        </p:spPr>
      </p:pic>
      <p:sp>
        <p:nvSpPr>
          <p:cNvPr id="6" name="TextBox 5"/>
          <p:cNvSpPr txBox="1"/>
          <p:nvPr/>
        </p:nvSpPr>
        <p:spPr>
          <a:xfrm>
            <a:off x="5715000" y="5257800"/>
            <a:ext cx="3810000" cy="584775"/>
          </a:xfrm>
          <a:prstGeom prst="rect">
            <a:avLst/>
          </a:prstGeom>
          <a:noFill/>
        </p:spPr>
        <p:txBody>
          <a:bodyPr wrap="square" rtlCol="0">
            <a:spAutoFit/>
          </a:bodyPr>
          <a:lstStyle/>
          <a:p>
            <a:r>
              <a:rPr lang="en-US" sz="3200" dirty="0" smtClean="0"/>
              <a:t>At WP 1802-1807</a:t>
            </a:r>
            <a:endParaRPr lang="en-US"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Some Famous Surveyors</a:t>
            </a:r>
            <a:endParaRPr lang="en-US" dirty="0"/>
          </a:p>
        </p:txBody>
      </p:sp>
      <p:sp>
        <p:nvSpPr>
          <p:cNvPr id="8" name="Content Placeholder 7"/>
          <p:cNvSpPr>
            <a:spLocks noGrp="1"/>
          </p:cNvSpPr>
          <p:nvPr>
            <p:ph idx="1"/>
          </p:nvPr>
        </p:nvSpPr>
        <p:spPr>
          <a:xfrm>
            <a:off x="2514600" y="1600200"/>
            <a:ext cx="6172200" cy="4525963"/>
          </a:xfrm>
        </p:spPr>
        <p:txBody>
          <a:bodyPr/>
          <a:lstStyle/>
          <a:p>
            <a:endParaRPr lang="en-US" dirty="0" smtClean="0"/>
          </a:p>
          <a:p>
            <a:r>
              <a:rPr lang="en-US" dirty="0" smtClean="0"/>
              <a:t>George Washington</a:t>
            </a:r>
          </a:p>
          <a:p>
            <a:r>
              <a:rPr lang="en-US" dirty="0" smtClean="0"/>
              <a:t>Mason and Dixon</a:t>
            </a:r>
          </a:p>
          <a:p>
            <a:r>
              <a:rPr lang="en-US" dirty="0" smtClean="0"/>
              <a:t>Andrew Ellicott</a:t>
            </a:r>
          </a:p>
          <a:p>
            <a:r>
              <a:rPr lang="en-US" dirty="0" smtClean="0"/>
              <a:t>Thomas  Hutchins</a:t>
            </a:r>
          </a:p>
          <a:p>
            <a:r>
              <a:rPr lang="en-US" dirty="0" smtClean="0"/>
              <a:t>Rufus Putnam</a:t>
            </a:r>
          </a:p>
          <a:p>
            <a:r>
              <a:rPr lang="en-US" dirty="0" smtClean="0"/>
              <a:t>Jared Mansfield</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6/6d/Mason-dixon-line.gif"/>
          <p:cNvPicPr>
            <a:picLocks noChangeAspect="1" noChangeArrowheads="1"/>
          </p:cNvPicPr>
          <p:nvPr/>
        </p:nvPicPr>
        <p:blipFill>
          <a:blip r:embed="rId2"/>
          <a:srcRect/>
          <a:stretch>
            <a:fillRect/>
          </a:stretch>
        </p:blipFill>
        <p:spPr bwMode="auto">
          <a:xfrm>
            <a:off x="0" y="0"/>
            <a:ext cx="4473019" cy="2971800"/>
          </a:xfrm>
          <a:prstGeom prst="rect">
            <a:avLst/>
          </a:prstGeom>
          <a:noFill/>
        </p:spPr>
      </p:pic>
      <p:pic>
        <p:nvPicPr>
          <p:cNvPr id="1028" name="Picture 4" descr="http://www.americanbannerexchange.com/mason-dixon-line.jpg"/>
          <p:cNvPicPr>
            <a:picLocks noChangeAspect="1" noChangeArrowheads="1"/>
          </p:cNvPicPr>
          <p:nvPr/>
        </p:nvPicPr>
        <p:blipFill>
          <a:blip r:embed="rId3"/>
          <a:srcRect/>
          <a:stretch>
            <a:fillRect/>
          </a:stretch>
        </p:blipFill>
        <p:spPr bwMode="auto">
          <a:xfrm>
            <a:off x="4478215" y="2286000"/>
            <a:ext cx="4513385" cy="440055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www.toledowar.com/ohiosurveys.jpg"/>
          <p:cNvPicPr>
            <a:picLocks noChangeAspect="1" noChangeArrowheads="1"/>
          </p:cNvPicPr>
          <p:nvPr/>
        </p:nvPicPr>
        <p:blipFill>
          <a:blip r:embed="rId3"/>
          <a:srcRect/>
          <a:stretch>
            <a:fillRect/>
          </a:stretch>
        </p:blipFill>
        <p:spPr bwMode="auto">
          <a:xfrm>
            <a:off x="228600" y="228600"/>
            <a:ext cx="9204817" cy="6324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Jared Mansfield, 1759-1830</a:t>
            </a:r>
            <a:endParaRPr lang="en-US" dirty="0"/>
          </a:p>
        </p:txBody>
      </p:sp>
      <p:sp>
        <p:nvSpPr>
          <p:cNvPr id="3" name="Content Placeholder 2"/>
          <p:cNvSpPr>
            <a:spLocks noGrp="1"/>
          </p:cNvSpPr>
          <p:nvPr>
            <p:ph idx="1"/>
          </p:nvPr>
        </p:nvSpPr>
        <p:spPr/>
        <p:txBody>
          <a:bodyPr/>
          <a:lstStyle/>
          <a:p>
            <a:endParaRPr lang="en-US" dirty="0" smtClean="0"/>
          </a:p>
          <a:p>
            <a:r>
              <a:rPr lang="en-US" dirty="0" smtClean="0"/>
              <a:t>New Haven		1759-1795</a:t>
            </a:r>
          </a:p>
          <a:p>
            <a:r>
              <a:rPr lang="en-US" dirty="0" smtClean="0"/>
              <a:t>Philadelphia		1795-1801</a:t>
            </a:r>
          </a:p>
          <a:p>
            <a:r>
              <a:rPr lang="en-US" dirty="0" smtClean="0"/>
              <a:t>West Point		1802-1803</a:t>
            </a:r>
          </a:p>
          <a:p>
            <a:r>
              <a:rPr lang="en-US" dirty="0" smtClean="0"/>
              <a:t>Ohio			1803-1811</a:t>
            </a:r>
          </a:p>
          <a:p>
            <a:r>
              <a:rPr lang="en-US" dirty="0" smtClean="0"/>
              <a:t>New Haven		1811-1813</a:t>
            </a:r>
          </a:p>
          <a:p>
            <a:r>
              <a:rPr lang="en-US" dirty="0" smtClean="0"/>
              <a:t>West Point		1814-1830</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1" name="Rectangle 3"/>
          <p:cNvSpPr>
            <a:spLocks noGrp="1" noChangeArrowheads="1"/>
          </p:cNvSpPr>
          <p:nvPr>
            <p:ph type="body" sz="half" idx="1"/>
          </p:nvPr>
        </p:nvSpPr>
        <p:spPr>
          <a:xfrm>
            <a:off x="228600" y="609600"/>
            <a:ext cx="3429000" cy="2133600"/>
          </a:xfrm>
        </p:spPr>
        <p:txBody>
          <a:bodyPr/>
          <a:lstStyle/>
          <a:p>
            <a:r>
              <a:rPr lang="en-US" sz="2800" dirty="0"/>
              <a:t>Ellicott tutored Meriwether Lewis in surveying and navigation</a:t>
            </a:r>
          </a:p>
        </p:txBody>
      </p:sp>
      <p:sp>
        <p:nvSpPr>
          <p:cNvPr id="411652" name="Rectangle 4"/>
          <p:cNvSpPr>
            <a:spLocks noGrp="1" noChangeArrowheads="1"/>
          </p:cNvSpPr>
          <p:nvPr>
            <p:ph sz="half" idx="2"/>
          </p:nvPr>
        </p:nvSpPr>
        <p:spPr/>
        <p:txBody>
          <a:bodyPr/>
          <a:lstStyle/>
          <a:p>
            <a:endParaRPr lang="en-US" sz="2800" dirty="0"/>
          </a:p>
        </p:txBody>
      </p:sp>
      <p:pic>
        <p:nvPicPr>
          <p:cNvPr id="411653" name="Picture 5" descr="Andrew Ellicott, Letter introducing Meriwether Lewis to Robert Patterson, May 7, 1803 "/>
          <p:cNvPicPr>
            <a:picLocks noChangeAspect="1" noChangeArrowheads="1"/>
          </p:cNvPicPr>
          <p:nvPr/>
        </p:nvPicPr>
        <p:blipFill>
          <a:blip r:embed="rId3"/>
          <a:srcRect/>
          <a:stretch>
            <a:fillRect/>
          </a:stretch>
        </p:blipFill>
        <p:spPr bwMode="auto">
          <a:xfrm>
            <a:off x="3781425" y="161925"/>
            <a:ext cx="5362575" cy="6696075"/>
          </a:xfrm>
          <a:prstGeom prst="rect">
            <a:avLst/>
          </a:prstGeom>
          <a:noFill/>
        </p:spPr>
      </p:pic>
      <p:pic>
        <p:nvPicPr>
          <p:cNvPr id="93186" name="Picture 2" descr="http://upload.wikimedia.org/wikipedia/en/5/5d/Andrew_Ellicott.jpg"/>
          <p:cNvPicPr>
            <a:picLocks noChangeAspect="1" noChangeArrowheads="1"/>
          </p:cNvPicPr>
          <p:nvPr/>
        </p:nvPicPr>
        <p:blipFill>
          <a:blip r:embed="rId4"/>
          <a:srcRect/>
          <a:stretch>
            <a:fillRect/>
          </a:stretch>
        </p:blipFill>
        <p:spPr bwMode="auto">
          <a:xfrm>
            <a:off x="228600" y="2667000"/>
            <a:ext cx="3352800" cy="399756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ulib.csuohio.edu/cgi-bin/showfile.exe?CISOROOT=/general&amp;CISOPTR=2759"/>
          <p:cNvPicPr>
            <a:picLocks noChangeAspect="1" noChangeArrowheads="1"/>
          </p:cNvPicPr>
          <p:nvPr/>
        </p:nvPicPr>
        <p:blipFill>
          <a:blip r:embed="rId3"/>
          <a:srcRect/>
          <a:stretch>
            <a:fillRect/>
          </a:stretch>
        </p:blipFill>
        <p:spPr bwMode="auto">
          <a:xfrm>
            <a:off x="228600" y="304800"/>
            <a:ext cx="3876675" cy="5953125"/>
          </a:xfrm>
          <a:prstGeom prst="rect">
            <a:avLst/>
          </a:prstGeom>
          <a:noFill/>
        </p:spPr>
      </p:pic>
      <p:sp>
        <p:nvSpPr>
          <p:cNvPr id="5" name="Text Placeholder 4"/>
          <p:cNvSpPr>
            <a:spLocks noGrp="1"/>
          </p:cNvSpPr>
          <p:nvPr>
            <p:ph type="body" sz="half" idx="2"/>
          </p:nvPr>
        </p:nvSpPr>
        <p:spPr>
          <a:xfrm>
            <a:off x="4267200" y="304800"/>
            <a:ext cx="4648200" cy="6324600"/>
          </a:xfrm>
        </p:spPr>
        <p:txBody>
          <a:bodyPr>
            <a:normAutofit lnSpcReduction="10000"/>
          </a:bodyPr>
          <a:lstStyle/>
          <a:p>
            <a:pPr>
              <a:buNone/>
            </a:pPr>
            <a:r>
              <a:rPr lang="en-US" dirty="0" smtClean="0"/>
              <a:t>	1112 feet south of this spot was the "Point of Beginning" for surveying the public lands of the United States. There on September 30, 1785, Thomas Hutchins, first geographer of the United States began the Geographers' Line of the Seven Ranges. </a:t>
            </a:r>
          </a:p>
          <a:p>
            <a:pPr>
              <a:buNone/>
            </a:pPr>
            <a:endParaRPr lang="en-US" dirty="0" smtClean="0"/>
          </a:p>
          <a:p>
            <a:pPr>
              <a:buNone/>
            </a:pPr>
            <a:r>
              <a:rPr lang="en-US" dirty="0" smtClean="0"/>
              <a:t>	East Liverpool, Ohio</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Appointed “Geographer of the United States” in 1781.</a:t>
            </a:r>
          </a:p>
          <a:p>
            <a:r>
              <a:rPr lang="en-US" dirty="0" smtClean="0"/>
              <a:t>Directed the survey of “The Seven Ranges”</a:t>
            </a:r>
          </a:p>
          <a:p>
            <a:r>
              <a:rPr lang="en-US" dirty="0" smtClean="0"/>
              <a:t>Used</a:t>
            </a:r>
          </a:p>
          <a:p>
            <a:pPr lvl="1"/>
            <a:r>
              <a:rPr lang="en-US" dirty="0" smtClean="0"/>
              <a:t>A sextant to measure latitude</a:t>
            </a:r>
          </a:p>
          <a:p>
            <a:pPr lvl="1"/>
            <a:r>
              <a:rPr lang="en-US" dirty="0" smtClean="0"/>
              <a:t>A circumferentor to measure angles</a:t>
            </a:r>
          </a:p>
          <a:p>
            <a:pPr lvl="1"/>
            <a:r>
              <a:rPr lang="en-US" dirty="0" smtClean="0"/>
              <a:t>A chain to measure distances</a:t>
            </a:r>
            <a:endParaRPr lang="en-US" dirty="0"/>
          </a:p>
        </p:txBody>
      </p:sp>
      <p:sp>
        <p:nvSpPr>
          <p:cNvPr id="4" name="Rectangle 3"/>
          <p:cNvSpPr/>
          <p:nvPr/>
        </p:nvSpPr>
        <p:spPr>
          <a:xfrm>
            <a:off x="914400" y="685800"/>
            <a:ext cx="7543800" cy="769441"/>
          </a:xfrm>
          <a:prstGeom prst="rect">
            <a:avLst/>
          </a:prstGeom>
        </p:spPr>
        <p:txBody>
          <a:bodyPr wrap="square">
            <a:spAutoFit/>
          </a:bodyPr>
          <a:lstStyle/>
          <a:p>
            <a:r>
              <a:rPr lang="en-US" sz="4400" dirty="0" smtClean="0"/>
              <a:t>Thomas Hutchins (1730 – 1789) </a:t>
            </a:r>
            <a:endParaRPr lang="en-US" sz="4400" dirty="0"/>
          </a:p>
        </p:txBody>
      </p:sp>
      <p:pic>
        <p:nvPicPr>
          <p:cNvPr id="17410" name="Picture 2" descr="surveyor's compas or circumferentor"/>
          <p:cNvPicPr>
            <a:picLocks noChangeAspect="1" noChangeArrowheads="1"/>
          </p:cNvPicPr>
          <p:nvPr/>
        </p:nvPicPr>
        <p:blipFill>
          <a:blip r:embed="rId2"/>
          <a:srcRect/>
          <a:stretch>
            <a:fillRect/>
          </a:stretch>
        </p:blipFill>
        <p:spPr bwMode="auto">
          <a:xfrm>
            <a:off x="6629400" y="3962400"/>
            <a:ext cx="2490981" cy="19812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publications.ohiohistory.org/images/0068129.jpg"/>
          <p:cNvPicPr>
            <a:picLocks noChangeAspect="1" noChangeArrowheads="1"/>
          </p:cNvPicPr>
          <p:nvPr/>
        </p:nvPicPr>
        <p:blipFill>
          <a:blip r:embed="rId3"/>
          <a:srcRect/>
          <a:stretch>
            <a:fillRect/>
          </a:stretch>
        </p:blipFill>
        <p:spPr bwMode="auto">
          <a:xfrm>
            <a:off x="1" y="-66676"/>
            <a:ext cx="4572000" cy="6924676"/>
          </a:xfrm>
          <a:prstGeom prst="rect">
            <a:avLst/>
          </a:prstGeom>
          <a:noFill/>
        </p:spPr>
      </p:pic>
      <p:sp>
        <p:nvSpPr>
          <p:cNvPr id="3" name="TextBox 2"/>
          <p:cNvSpPr txBox="1"/>
          <p:nvPr/>
        </p:nvSpPr>
        <p:spPr>
          <a:xfrm>
            <a:off x="4648200" y="304800"/>
            <a:ext cx="4267200" cy="6247864"/>
          </a:xfrm>
          <a:prstGeom prst="rect">
            <a:avLst/>
          </a:prstGeom>
          <a:noFill/>
        </p:spPr>
        <p:txBody>
          <a:bodyPr wrap="square" rtlCol="0">
            <a:spAutoFit/>
          </a:bodyPr>
          <a:lstStyle/>
          <a:p>
            <a:r>
              <a:rPr lang="en-US" sz="4800" dirty="0" smtClean="0"/>
              <a:t>Problems:</a:t>
            </a:r>
            <a:endParaRPr lang="en-US" sz="3200" dirty="0" smtClean="0"/>
          </a:p>
          <a:p>
            <a:pPr>
              <a:buFont typeface="Arial" pitchFamily="34" charset="0"/>
              <a:buChar char="•"/>
            </a:pPr>
            <a:r>
              <a:rPr lang="en-US" sz="3200" dirty="0" smtClean="0"/>
              <a:t>  Starting Position mislocated by half a mile. </a:t>
            </a:r>
          </a:p>
          <a:p>
            <a:pPr>
              <a:buFont typeface="Arial" pitchFamily="34" charset="0"/>
              <a:buChar char="•"/>
            </a:pPr>
            <a:r>
              <a:rPr lang="en-US" sz="3200" dirty="0" smtClean="0"/>
              <a:t>  Did not follow the curve of the parallel of latitude </a:t>
            </a:r>
          </a:p>
          <a:p>
            <a:pPr>
              <a:buFont typeface="Arial" pitchFamily="34" charset="0"/>
              <a:buChar char="•"/>
            </a:pPr>
            <a:r>
              <a:rPr lang="en-US" sz="3200" dirty="0" smtClean="0"/>
              <a:t>  Ended 1500 feet south of the start</a:t>
            </a:r>
          </a:p>
          <a:p>
            <a:pPr>
              <a:buFont typeface="Arial" pitchFamily="34" charset="0"/>
              <a:buChar char="•"/>
            </a:pPr>
            <a:r>
              <a:rPr lang="en-US" sz="3200" dirty="0" smtClean="0"/>
              <a:t>  Ignored poor closure</a:t>
            </a:r>
          </a:p>
          <a:p>
            <a:pPr>
              <a:buFont typeface="Arial" pitchFamily="34" charset="0"/>
              <a:buChar char="•"/>
            </a:pPr>
            <a:r>
              <a:rPr lang="en-US" sz="3200" dirty="0" smtClean="0"/>
              <a:t>  Lacked regular operating procedures.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books.google.com/books?id=68I3AAAAMAAJ&amp;pg=PA278&amp;img=1&amp;zoom=3&amp;hl=en&amp;sig=ACfU3U17H9Hk2bYcJQ7lUh9Yh2xnsMo4bw&amp;w=575"/>
          <p:cNvPicPr>
            <a:picLocks noChangeAspect="1" noChangeArrowheads="1"/>
          </p:cNvPicPr>
          <p:nvPr/>
        </p:nvPicPr>
        <p:blipFill>
          <a:blip r:embed="rId2"/>
          <a:srcRect/>
          <a:stretch>
            <a:fillRect/>
          </a:stretch>
        </p:blipFill>
        <p:spPr bwMode="auto">
          <a:xfrm>
            <a:off x="3667125" y="1524000"/>
            <a:ext cx="5476875" cy="8020050"/>
          </a:xfrm>
          <a:prstGeom prst="rect">
            <a:avLst/>
          </a:prstGeom>
          <a:noFill/>
        </p:spPr>
      </p:pic>
      <p:sp>
        <p:nvSpPr>
          <p:cNvPr id="5" name="Text Placeholder 4"/>
          <p:cNvSpPr>
            <a:spLocks noGrp="1"/>
          </p:cNvSpPr>
          <p:nvPr>
            <p:ph type="body" sz="half" idx="1"/>
          </p:nvPr>
        </p:nvSpPr>
        <p:spPr>
          <a:xfrm>
            <a:off x="457200" y="914400"/>
            <a:ext cx="3429000" cy="5211763"/>
          </a:xfrm>
        </p:spPr>
        <p:txBody>
          <a:bodyPr/>
          <a:lstStyle/>
          <a:p>
            <a:r>
              <a:rPr lang="en-US" dirty="0" smtClean="0"/>
              <a:t>Townships are six miles square</a:t>
            </a:r>
          </a:p>
          <a:p>
            <a:r>
              <a:rPr lang="en-US" dirty="0" smtClean="0"/>
              <a:t>Sections are one mile square</a:t>
            </a:r>
          </a:p>
          <a:p>
            <a:endParaRPr lang="en-US" dirty="0" smtClean="0"/>
          </a:p>
          <a:p>
            <a:r>
              <a:rPr lang="en-US" dirty="0" smtClean="0"/>
              <a:t>Boustrophedonic order</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Run a Meridian Line</a:t>
            </a:r>
            <a:endParaRPr lang="en-US" dirty="0"/>
          </a:p>
        </p:txBody>
      </p:sp>
      <p:sp>
        <p:nvSpPr>
          <p:cNvPr id="3" name="Content Placeholder 2"/>
          <p:cNvSpPr>
            <a:spLocks noGrp="1"/>
          </p:cNvSpPr>
          <p:nvPr>
            <p:ph idx="1"/>
          </p:nvPr>
        </p:nvSpPr>
        <p:spPr/>
        <p:txBody>
          <a:bodyPr/>
          <a:lstStyle/>
          <a:p>
            <a:r>
              <a:rPr lang="en-US" dirty="0" smtClean="0"/>
              <a:t>Instruments were needed:</a:t>
            </a:r>
          </a:p>
          <a:p>
            <a:pPr lvl="1"/>
            <a:r>
              <a:rPr lang="en-US" dirty="0" smtClean="0"/>
              <a:t>A 3 ft reflecting telescope</a:t>
            </a:r>
          </a:p>
          <a:p>
            <a:pPr lvl="1"/>
            <a:r>
              <a:rPr lang="en-US" dirty="0" smtClean="0"/>
              <a:t>A 30 inch portable transit</a:t>
            </a:r>
          </a:p>
          <a:p>
            <a:pPr lvl="1"/>
            <a:r>
              <a:rPr lang="en-US" dirty="0" smtClean="0"/>
              <a:t>An astronomical pendulum clock</a:t>
            </a:r>
          </a:p>
          <a:p>
            <a:pPr lvl="1"/>
            <a:endParaRPr lang="en-US" dirty="0" smtClean="0"/>
          </a:p>
          <a:p>
            <a:r>
              <a:rPr lang="en-US" dirty="0" smtClean="0"/>
              <a:t>Ordered from Troughton in London, 1803</a:t>
            </a:r>
          </a:p>
          <a:p>
            <a:endParaRPr lang="en-US" dirty="0" smtClean="0"/>
          </a:p>
          <a:p>
            <a:r>
              <a:rPr lang="en-US" dirty="0" smtClean="0"/>
              <a:t>Did not arrive until 1806</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Mansfield’s Contributions</a:t>
            </a:r>
            <a:endParaRPr lang="en-US" dirty="0"/>
          </a:p>
        </p:txBody>
      </p:sp>
      <p:sp>
        <p:nvSpPr>
          <p:cNvPr id="3" name="Content Placeholder 2"/>
          <p:cNvSpPr>
            <a:spLocks noGrp="1"/>
          </p:cNvSpPr>
          <p:nvPr>
            <p:ph idx="1"/>
          </p:nvPr>
        </p:nvSpPr>
        <p:spPr/>
        <p:txBody>
          <a:bodyPr/>
          <a:lstStyle/>
          <a:p>
            <a:r>
              <a:rPr lang="en-US" dirty="0" smtClean="0"/>
              <a:t>1804 instructions to field operators</a:t>
            </a:r>
          </a:p>
          <a:p>
            <a:r>
              <a:rPr lang="en-US" dirty="0" smtClean="0"/>
              <a:t>Surveyed the “first prime meridian”, the Ohio-Indiana border</a:t>
            </a:r>
          </a:p>
          <a:p>
            <a:r>
              <a:rPr lang="en-US" dirty="0" smtClean="0"/>
              <a:t>Ran an East-West base line at 41 degrees. </a:t>
            </a:r>
          </a:p>
          <a:p>
            <a:r>
              <a:rPr lang="en-US" dirty="0" smtClean="0"/>
              <a:t>Did extremely careful work, based on astronomical observations</a:t>
            </a:r>
          </a:p>
          <a:p>
            <a:r>
              <a:rPr lang="en-US" dirty="0" smtClean="0"/>
              <a:t>Found a way of correcting for the curvature of the earth</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http://www.toledowar.com/MVC-010F.JPG"/>
          <p:cNvPicPr>
            <a:picLocks noChangeAspect="1" noChangeArrowheads="1"/>
          </p:cNvPicPr>
          <p:nvPr/>
        </p:nvPicPr>
        <p:blipFill>
          <a:blip r:embed="rId3"/>
          <a:srcRect/>
          <a:stretch>
            <a:fillRect/>
          </a:stretch>
        </p:blipFill>
        <p:spPr bwMode="auto">
          <a:xfrm>
            <a:off x="63500" y="-136525"/>
            <a:ext cx="4638675" cy="3476625"/>
          </a:xfrm>
          <a:prstGeom prst="rect">
            <a:avLst/>
          </a:prstGeom>
          <a:noFill/>
        </p:spPr>
      </p:pic>
      <p:pic>
        <p:nvPicPr>
          <p:cNvPr id="83972" name="Picture 4" descr="http://www.toledowar.com/MVC-011F.JPG"/>
          <p:cNvPicPr>
            <a:picLocks noChangeAspect="1" noChangeArrowheads="1"/>
          </p:cNvPicPr>
          <p:nvPr/>
        </p:nvPicPr>
        <p:blipFill>
          <a:blip r:embed="rId4"/>
          <a:srcRect/>
          <a:stretch>
            <a:fillRect/>
          </a:stretch>
        </p:blipFill>
        <p:spPr bwMode="auto">
          <a:xfrm>
            <a:off x="3810000" y="2781300"/>
            <a:ext cx="5029200" cy="37719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if the polygon does not close?</a:t>
            </a:r>
            <a:endParaRPr lang="en-US" dirty="0"/>
          </a:p>
        </p:txBody>
      </p:sp>
      <p:sp>
        <p:nvSpPr>
          <p:cNvPr id="3" name="Content Placeholder 2"/>
          <p:cNvSpPr>
            <a:spLocks noGrp="1"/>
          </p:cNvSpPr>
          <p:nvPr>
            <p:ph idx="1"/>
          </p:nvPr>
        </p:nvSpPr>
        <p:spPr/>
        <p:txBody>
          <a:bodyPr/>
          <a:lstStyle/>
          <a:p>
            <a:r>
              <a:rPr lang="en-US" dirty="0" smtClean="0"/>
              <a:t>Robert Paterson, U. Penn, posed this question in </a:t>
            </a:r>
            <a:r>
              <a:rPr lang="en-US" i="1" dirty="0" smtClean="0"/>
              <a:t>The Analyst</a:t>
            </a:r>
            <a:r>
              <a:rPr lang="en-US" dirty="0" smtClean="0"/>
              <a:t> in 1808 with a $10 prize.</a:t>
            </a:r>
          </a:p>
          <a:p>
            <a:r>
              <a:rPr lang="en-US" dirty="0" smtClean="0"/>
              <a:t>Nathaniel Bowditch provided a solution.</a:t>
            </a:r>
          </a:p>
          <a:p>
            <a:r>
              <a:rPr lang="en-US" dirty="0" smtClean="0"/>
              <a:t>Editor Robert Adrain provided a long commentary, which included the method of least squares!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to West Point</a:t>
            </a:r>
            <a:endParaRPr lang="en-US" dirty="0"/>
          </a:p>
        </p:txBody>
      </p:sp>
      <p:sp>
        <p:nvSpPr>
          <p:cNvPr id="3" name="Content Placeholder 2"/>
          <p:cNvSpPr>
            <a:spLocks noGrp="1"/>
          </p:cNvSpPr>
          <p:nvPr>
            <p:ph idx="1"/>
          </p:nvPr>
        </p:nvSpPr>
        <p:spPr/>
        <p:txBody>
          <a:bodyPr/>
          <a:lstStyle/>
          <a:p>
            <a:r>
              <a:rPr lang="en-US" dirty="0" smtClean="0"/>
              <a:t>Appointed Professor of Natural and Experimental Philosophy, 1812</a:t>
            </a:r>
          </a:p>
          <a:p>
            <a:r>
              <a:rPr lang="en-US" dirty="0" smtClean="0"/>
              <a:t>Sickness delayed him in 1814</a:t>
            </a:r>
          </a:p>
          <a:p>
            <a:r>
              <a:rPr lang="en-US" dirty="0" smtClean="0"/>
              <a:t>Taught classes in his parlor</a:t>
            </a:r>
          </a:p>
          <a:p>
            <a:r>
              <a:rPr lang="en-US" dirty="0" smtClean="0"/>
              <a:t>Used Enfield’s </a:t>
            </a:r>
            <a:r>
              <a:rPr lang="en-US" i="1" dirty="0" smtClean="0"/>
              <a:t>Institutes of Natural Philosophy, Theoretical and Practical</a:t>
            </a:r>
          </a:p>
          <a:p>
            <a:r>
              <a:rPr lang="en-US" dirty="0" smtClean="0"/>
              <a:t>A strict but kindly teacher</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dirty="0" smtClean="0"/>
              <a:t>New Haven</a:t>
            </a:r>
            <a:endParaRPr lang="en-US" dirty="0"/>
          </a:p>
        </p:txBody>
      </p:sp>
      <p:sp>
        <p:nvSpPr>
          <p:cNvPr id="3" name="Content Placeholder 2"/>
          <p:cNvSpPr>
            <a:spLocks noGrp="1"/>
          </p:cNvSpPr>
          <p:nvPr>
            <p:ph idx="1"/>
          </p:nvPr>
        </p:nvSpPr>
        <p:spPr>
          <a:xfrm>
            <a:off x="457200" y="1371600"/>
            <a:ext cx="8229600" cy="5257800"/>
          </a:xfrm>
        </p:spPr>
        <p:txBody>
          <a:bodyPr>
            <a:normAutofit/>
          </a:bodyPr>
          <a:lstStyle/>
          <a:p>
            <a:r>
              <a:rPr lang="en-US" dirty="0" smtClean="0"/>
              <a:t>Born 1759</a:t>
            </a:r>
          </a:p>
          <a:p>
            <a:r>
              <a:rPr lang="en-US" dirty="0" smtClean="0"/>
              <a:t>Probably learned navigation from his sea captain father</a:t>
            </a:r>
          </a:p>
          <a:p>
            <a:r>
              <a:rPr lang="en-US" dirty="0" smtClean="0"/>
              <a:t>Entered Yale at age 14</a:t>
            </a:r>
          </a:p>
          <a:p>
            <a:r>
              <a:rPr lang="en-US" dirty="0" smtClean="0"/>
              <a:t>Expelled for stealing library books and other discreditable escapades</a:t>
            </a:r>
          </a:p>
          <a:p>
            <a:r>
              <a:rPr lang="en-US" dirty="0" smtClean="0"/>
              <a:t>Ran the Hopkins Grammar School</a:t>
            </a:r>
          </a:p>
          <a:p>
            <a:r>
              <a:rPr lang="en-US" dirty="0" smtClean="0"/>
              <a:t>Whipped Henry Baldwin for playing a trick him in school</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http://imagecache01a.allposters.com/images/pic/CHRPOD/AFP200189440--01~West-Point-with-a-View-of-the-Hudson-River-1828-Posters.jpg"/>
          <p:cNvPicPr>
            <a:picLocks noChangeAspect="1" noChangeArrowheads="1"/>
          </p:cNvPicPr>
          <p:nvPr/>
        </p:nvPicPr>
        <p:blipFill>
          <a:blip r:embed="rId2"/>
          <a:srcRect/>
          <a:stretch>
            <a:fillRect/>
          </a:stretch>
        </p:blipFill>
        <p:spPr bwMode="auto">
          <a:xfrm>
            <a:off x="0" y="0"/>
            <a:ext cx="5029200" cy="3771900"/>
          </a:xfrm>
          <a:prstGeom prst="rect">
            <a:avLst/>
          </a:prstGeom>
          <a:noFill/>
        </p:spPr>
      </p:pic>
      <p:pic>
        <p:nvPicPr>
          <p:cNvPr id="86020" name="Picture 4" descr="http://imagecache01a.allposters.com/images/pic/CHRPOD/AFP200189439--01~West-Point-with-Drill-1828-Posters.jpg"/>
          <p:cNvPicPr>
            <a:picLocks noChangeAspect="1" noChangeArrowheads="1"/>
          </p:cNvPicPr>
          <p:nvPr/>
        </p:nvPicPr>
        <p:blipFill>
          <a:blip r:embed="rId3"/>
          <a:srcRect/>
          <a:stretch>
            <a:fillRect/>
          </a:stretch>
        </p:blipFill>
        <p:spPr bwMode="auto">
          <a:xfrm>
            <a:off x="3276600" y="2724150"/>
            <a:ext cx="5867400" cy="4400550"/>
          </a:xfrm>
          <a:prstGeom prst="rect">
            <a:avLst/>
          </a:prstGeom>
          <a:noFill/>
        </p:spPr>
      </p:pic>
      <p:sp>
        <p:nvSpPr>
          <p:cNvPr id="4" name="TextBox 3"/>
          <p:cNvSpPr txBox="1"/>
          <p:nvPr/>
        </p:nvSpPr>
        <p:spPr>
          <a:xfrm>
            <a:off x="5562600" y="533400"/>
            <a:ext cx="3200400" cy="2123658"/>
          </a:xfrm>
          <a:prstGeom prst="rect">
            <a:avLst/>
          </a:prstGeom>
          <a:noFill/>
        </p:spPr>
        <p:txBody>
          <a:bodyPr wrap="square" rtlCol="0">
            <a:spAutoFit/>
          </a:bodyPr>
          <a:lstStyle/>
          <a:p>
            <a:r>
              <a:rPr lang="en-US" sz="4400" dirty="0" smtClean="0"/>
              <a:t>West Point:</a:t>
            </a:r>
          </a:p>
          <a:p>
            <a:r>
              <a:rPr lang="en-US" sz="4400" dirty="0" smtClean="0"/>
              <a:t>The Wood Monument</a:t>
            </a:r>
            <a:endParaRPr lang="en-US" sz="4400" dirty="0"/>
          </a:p>
        </p:txBody>
      </p:sp>
      <p:sp>
        <p:nvSpPr>
          <p:cNvPr id="5" name="TextBox 4"/>
          <p:cNvSpPr txBox="1"/>
          <p:nvPr/>
        </p:nvSpPr>
        <p:spPr>
          <a:xfrm>
            <a:off x="457200" y="4191000"/>
            <a:ext cx="2743200" cy="2123658"/>
          </a:xfrm>
          <a:prstGeom prst="rect">
            <a:avLst/>
          </a:prstGeom>
          <a:noFill/>
        </p:spPr>
        <p:txBody>
          <a:bodyPr wrap="square" rtlCol="0">
            <a:spAutoFit/>
          </a:bodyPr>
          <a:lstStyle/>
          <a:p>
            <a:r>
              <a:rPr lang="en-US" sz="4400" dirty="0" smtClean="0"/>
              <a:t>George Caitlin, 1828</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usma.edu/bicentennial/images/jefferson_sully_full.jpg"/>
          <p:cNvPicPr>
            <a:picLocks noChangeAspect="1" noChangeArrowheads="1"/>
          </p:cNvPicPr>
          <p:nvPr/>
        </p:nvPicPr>
        <p:blipFill>
          <a:blip r:embed="rId2"/>
          <a:srcRect/>
          <a:stretch>
            <a:fillRect/>
          </a:stretch>
        </p:blipFill>
        <p:spPr bwMode="auto">
          <a:xfrm>
            <a:off x="0" y="228600"/>
            <a:ext cx="4286250" cy="6143625"/>
          </a:xfrm>
          <a:prstGeom prst="rect">
            <a:avLst/>
          </a:prstGeom>
          <a:noFill/>
        </p:spPr>
      </p:pic>
      <p:sp>
        <p:nvSpPr>
          <p:cNvPr id="4" name="Content Placeholder 3"/>
          <p:cNvSpPr>
            <a:spLocks noGrp="1"/>
          </p:cNvSpPr>
          <p:nvPr>
            <p:ph idx="1"/>
          </p:nvPr>
        </p:nvSpPr>
        <p:spPr>
          <a:xfrm>
            <a:off x="4572000" y="273050"/>
            <a:ext cx="4343400" cy="6280150"/>
          </a:xfrm>
        </p:spPr>
        <p:txBody>
          <a:bodyPr/>
          <a:lstStyle/>
          <a:p>
            <a:r>
              <a:rPr lang="en-US" dirty="0" smtClean="0"/>
              <a:t>The Professors and Cadets “are anxious for some special &amp; appropriate memorial of your person” </a:t>
            </a:r>
          </a:p>
          <a:p>
            <a:endParaRPr lang="en-US" dirty="0" smtClean="0"/>
          </a:p>
          <a:p>
            <a:r>
              <a:rPr lang="en-US" dirty="0" smtClean="0"/>
              <a:t>Mansfield to Jefferson, 1821</a:t>
            </a:r>
          </a:p>
          <a:p>
            <a:r>
              <a:rPr lang="en-US" dirty="0" smtClean="0"/>
              <a:t>By Thomas Sully</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http://www.planexus.com/projects/mansfield/start/01.jpg"/>
          <p:cNvPicPr>
            <a:picLocks noChangeAspect="1" noChangeArrowheads="1"/>
          </p:cNvPicPr>
          <p:nvPr/>
        </p:nvPicPr>
        <p:blipFill>
          <a:blip r:embed="rId3" cstate="print"/>
          <a:srcRect/>
          <a:stretch>
            <a:fillRect/>
          </a:stretch>
        </p:blipFill>
        <p:spPr bwMode="auto">
          <a:xfrm>
            <a:off x="533400" y="2514600"/>
            <a:ext cx="4010655" cy="3009414"/>
          </a:xfrm>
          <a:prstGeom prst="rect">
            <a:avLst/>
          </a:prstGeom>
          <a:noFill/>
        </p:spPr>
      </p:pic>
      <p:sp>
        <p:nvSpPr>
          <p:cNvPr id="3" name="Title 2"/>
          <p:cNvSpPr>
            <a:spLocks noGrp="1"/>
          </p:cNvSpPr>
          <p:nvPr>
            <p:ph type="title"/>
          </p:nvPr>
        </p:nvSpPr>
        <p:spPr/>
        <p:txBody>
          <a:bodyPr/>
          <a:lstStyle/>
          <a:p>
            <a:r>
              <a:rPr lang="en-US" dirty="0" smtClean="0"/>
              <a:t>The Mansfield Blockhouse, 1812</a:t>
            </a:r>
            <a:endParaRPr lang="en-US" dirty="0"/>
          </a:p>
        </p:txBody>
      </p:sp>
      <p:sp>
        <p:nvSpPr>
          <p:cNvPr id="5" name="Text Placeholder 4"/>
          <p:cNvSpPr>
            <a:spLocks noGrp="1"/>
          </p:cNvSpPr>
          <p:nvPr>
            <p:ph type="body" sz="half" idx="2"/>
          </p:nvPr>
        </p:nvSpPr>
        <p:spPr>
          <a:xfrm>
            <a:off x="4648200" y="1600200"/>
            <a:ext cx="4267200" cy="4525963"/>
          </a:xfrm>
        </p:spPr>
        <p:txBody>
          <a:bodyPr>
            <a:normAutofit/>
          </a:bodyPr>
          <a:lstStyle/>
          <a:p>
            <a:pPr>
              <a:buNone/>
            </a:pPr>
            <a:r>
              <a:rPr lang="en-US" dirty="0" smtClean="0"/>
              <a:t>	Mansfield, Ohio, was founded in 1808 by three surveyors from Mansfield’s team.</a:t>
            </a:r>
          </a:p>
          <a:p>
            <a:pPr>
              <a:buNone/>
            </a:pPr>
            <a:endParaRPr lang="en-US" dirty="0" smtClean="0"/>
          </a:p>
          <a:p>
            <a:pPr>
              <a:buNone/>
            </a:pPr>
            <a:r>
              <a:rPr lang="en-US" dirty="0" smtClean="0"/>
              <a:t>	He never visited there, but the town was named in his honor.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r>
              <a:rPr lang="en-US" dirty="0" smtClean="0"/>
              <a:t>Some Relatives</a:t>
            </a:r>
            <a:endParaRPr lang="en-US" dirty="0"/>
          </a:p>
        </p:txBody>
      </p:sp>
      <p:sp>
        <p:nvSpPr>
          <p:cNvPr id="3" name="Content Placeholder 2"/>
          <p:cNvSpPr>
            <a:spLocks noGrp="1"/>
          </p:cNvSpPr>
          <p:nvPr>
            <p:ph sz="half" idx="1"/>
          </p:nvPr>
        </p:nvSpPr>
        <p:spPr>
          <a:xfrm>
            <a:off x="457200" y="1143000"/>
            <a:ext cx="8382000" cy="5334000"/>
          </a:xfrm>
        </p:spPr>
        <p:txBody>
          <a:bodyPr/>
          <a:lstStyle/>
          <a:p>
            <a:r>
              <a:rPr lang="en-US" dirty="0" smtClean="0"/>
              <a:t>Son Edward was a famous journalist</a:t>
            </a:r>
          </a:p>
          <a:p>
            <a:r>
              <a:rPr lang="en-US" dirty="0" smtClean="0"/>
              <a:t>Daughter Mary Ann married Charles Davies</a:t>
            </a:r>
          </a:p>
          <a:p>
            <a:r>
              <a:rPr lang="en-US" dirty="0" smtClean="0"/>
              <a:t>Nephew Joseph Totten was Chief of </a:t>
            </a:r>
            <a:r>
              <a:rPr lang="en-US" dirty="0" smtClean="0"/>
              <a:t>Engineers</a:t>
            </a:r>
          </a:p>
          <a:p>
            <a:endParaRPr lang="en-US" dirty="0" smtClean="0"/>
          </a:p>
          <a:p>
            <a:r>
              <a:rPr lang="en-US" dirty="0" smtClean="0"/>
              <a:t>Richard </a:t>
            </a:r>
            <a:r>
              <a:rPr lang="en-US" dirty="0" smtClean="0"/>
              <a:t>Mansfield Dudley is a </a:t>
            </a:r>
            <a:r>
              <a:rPr lang="en-US" dirty="0" err="1" smtClean="0"/>
              <a:t>probailist</a:t>
            </a:r>
            <a:r>
              <a:rPr lang="en-US" dirty="0" smtClean="0"/>
              <a:t> </a:t>
            </a:r>
            <a:r>
              <a:rPr lang="en-US" dirty="0" smtClean="0"/>
              <a:t>at MIT</a:t>
            </a:r>
          </a:p>
          <a:p>
            <a:r>
              <a:rPr lang="en-US" dirty="0" smtClean="0"/>
              <a:t>Edith Scilla is a historian of science</a:t>
            </a:r>
          </a:p>
          <a:p>
            <a:r>
              <a:rPr lang="en-US" dirty="0" smtClean="0"/>
              <a:t>Alice Carmel is a faithful correspondent</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92751" y="0"/>
            <a:ext cx="9329500" cy="68580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Jared Mansfield , 1759-1830</a:t>
            </a:r>
            <a:endParaRPr lang="en-US" dirty="0"/>
          </a:p>
        </p:txBody>
      </p:sp>
      <p:sp>
        <p:nvSpPr>
          <p:cNvPr id="3" name="Content Placeholder 2"/>
          <p:cNvSpPr>
            <a:spLocks noGrp="1"/>
          </p:cNvSpPr>
          <p:nvPr>
            <p:ph sz="half" idx="1"/>
          </p:nvPr>
        </p:nvSpPr>
        <p:spPr>
          <a:xfrm>
            <a:off x="457200" y="1295400"/>
            <a:ext cx="8229600" cy="5181600"/>
          </a:xfrm>
        </p:spPr>
        <p:txBody>
          <a:bodyPr>
            <a:normAutofit/>
          </a:bodyPr>
          <a:lstStyle/>
          <a:p>
            <a:pPr>
              <a:buNone/>
            </a:pPr>
            <a:r>
              <a:rPr lang="en-US" dirty="0" smtClean="0"/>
              <a:t>	Early distinguished for intellectual power, industry and self-denial. His attainments in classical learning, Mathematics, Astronomy and Philosophy were pre-eminent.  As a public officer, able and friendly. As a Professor and instructor of youth, loved and venerated, of singular integrity. “His word was a bond.” In the discharge of his duties, conscientious. Few have better deserved the character of a wise and just man.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Philadelphia</a:t>
            </a:r>
            <a:endParaRPr lang="en-US" dirty="0"/>
          </a:p>
        </p:txBody>
      </p:sp>
      <p:sp>
        <p:nvSpPr>
          <p:cNvPr id="3" name="Content Placeholder 2"/>
          <p:cNvSpPr>
            <a:spLocks noGrp="1"/>
          </p:cNvSpPr>
          <p:nvPr>
            <p:ph idx="1"/>
          </p:nvPr>
        </p:nvSpPr>
        <p:spPr/>
        <p:txBody>
          <a:bodyPr/>
          <a:lstStyle/>
          <a:p>
            <a:r>
              <a:rPr lang="en-US" dirty="0" smtClean="0"/>
              <a:t>In 1795 he was “situated among the Quakers whose children I instruct in Latin &amp; Greek”</a:t>
            </a:r>
          </a:p>
          <a:p>
            <a:r>
              <a:rPr lang="en-US" dirty="0" smtClean="0"/>
              <a:t>His salary was £ 300. The next highest paid teacher received £ 68.</a:t>
            </a:r>
          </a:p>
          <a:p>
            <a:endParaRPr lang="en-US" dirty="0" smtClean="0"/>
          </a:p>
          <a:p>
            <a:r>
              <a:rPr lang="en-US" dirty="0" smtClean="0"/>
              <a:t>Did he meet Jefferson? Franklin?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Essays, Mathematical and Physical</a:t>
            </a:r>
            <a:endParaRPr lang="en-US" dirty="0"/>
          </a:p>
        </p:txBody>
      </p:sp>
      <p:sp>
        <p:nvSpPr>
          <p:cNvPr id="3" name="Content Placeholder 2"/>
          <p:cNvSpPr>
            <a:spLocks noGrp="1"/>
          </p:cNvSpPr>
          <p:nvPr>
            <p:ph idx="1"/>
          </p:nvPr>
        </p:nvSpPr>
        <p:spPr/>
        <p:txBody>
          <a:bodyPr>
            <a:normAutofit lnSpcReduction="10000"/>
          </a:bodyPr>
          <a:lstStyle/>
          <a:p>
            <a:r>
              <a:rPr lang="en-US" dirty="0" smtClean="0"/>
              <a:t>On the use of the negative sign in algebra</a:t>
            </a:r>
          </a:p>
          <a:p>
            <a:r>
              <a:rPr lang="en-US" dirty="0" smtClean="0"/>
              <a:t>Goniometrical properties</a:t>
            </a:r>
          </a:p>
          <a:p>
            <a:r>
              <a:rPr lang="en-US" dirty="0" smtClean="0"/>
              <a:t>Nautical astronomy</a:t>
            </a:r>
          </a:p>
          <a:p>
            <a:r>
              <a:rPr lang="en-US" dirty="0" smtClean="0"/>
              <a:t>Orbicular motion</a:t>
            </a:r>
          </a:p>
          <a:p>
            <a:r>
              <a:rPr lang="en-US" dirty="0" smtClean="0"/>
              <a:t>Investigation of  the loci</a:t>
            </a:r>
          </a:p>
          <a:p>
            <a:r>
              <a:rPr lang="en-US" dirty="0" smtClean="0"/>
              <a:t>Fluxionary analysis</a:t>
            </a:r>
          </a:p>
          <a:p>
            <a:r>
              <a:rPr lang="en-US" dirty="0" smtClean="0"/>
              <a:t>Theory of gunnery</a:t>
            </a:r>
          </a:p>
          <a:p>
            <a:r>
              <a:rPr lang="en-US" dirty="0" smtClean="0"/>
              <a:t>Theory of the Moon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George Baron </a:t>
            </a:r>
          </a:p>
        </p:txBody>
      </p:sp>
      <p:sp>
        <p:nvSpPr>
          <p:cNvPr id="13315" name="Rectangle 3"/>
          <p:cNvSpPr>
            <a:spLocks noGrp="1" noChangeArrowheads="1"/>
          </p:cNvSpPr>
          <p:nvPr>
            <p:ph sz="half" idx="1"/>
          </p:nvPr>
        </p:nvSpPr>
        <p:spPr>
          <a:xfrm>
            <a:off x="228600" y="1600200"/>
            <a:ext cx="4267200" cy="4525963"/>
          </a:xfrm>
        </p:spPr>
        <p:txBody>
          <a:bodyPr/>
          <a:lstStyle/>
          <a:p>
            <a:r>
              <a:rPr lang="en-US" dirty="0" smtClean="0"/>
              <a:t>The </a:t>
            </a:r>
            <a:r>
              <a:rPr lang="en-US" dirty="0"/>
              <a:t>zeroeth professor of </a:t>
            </a:r>
            <a:r>
              <a:rPr lang="en-US" dirty="0" smtClean="0"/>
              <a:t>mathematics at West Point, 1801</a:t>
            </a:r>
          </a:p>
          <a:p>
            <a:endParaRPr lang="en-US" dirty="0"/>
          </a:p>
          <a:p>
            <a:r>
              <a:rPr lang="en-US" dirty="0"/>
              <a:t>Founded </a:t>
            </a:r>
            <a:endParaRPr lang="en-US" dirty="0" smtClean="0"/>
          </a:p>
          <a:p>
            <a:pPr>
              <a:buNone/>
            </a:pPr>
            <a:r>
              <a:rPr lang="en-US" i="1" dirty="0" smtClean="0"/>
              <a:t>	The </a:t>
            </a:r>
            <a:r>
              <a:rPr lang="en-US" i="1" dirty="0"/>
              <a:t>Mathematical Correspondent</a:t>
            </a:r>
            <a:r>
              <a:rPr lang="en-US" dirty="0"/>
              <a:t>, </a:t>
            </a:r>
            <a:endParaRPr lang="en-US" dirty="0" smtClean="0"/>
          </a:p>
          <a:p>
            <a:pPr>
              <a:buNone/>
            </a:pPr>
            <a:r>
              <a:rPr lang="en-US" dirty="0" smtClean="0"/>
              <a:t>	the </a:t>
            </a:r>
            <a:r>
              <a:rPr lang="en-US" dirty="0"/>
              <a:t>first mathematical periodical in the US, 1804</a:t>
            </a:r>
          </a:p>
        </p:txBody>
      </p:sp>
      <p:pic>
        <p:nvPicPr>
          <p:cNvPr id="13316" name="Picture 4" descr="Baron-portrait"/>
          <p:cNvPicPr>
            <a:picLocks noGrp="1" noChangeAspect="1" noChangeArrowheads="1"/>
          </p:cNvPicPr>
          <p:nvPr>
            <p:ph sz="half" idx="2"/>
          </p:nvPr>
        </p:nvPicPr>
        <p:blipFill>
          <a:blip r:embed="rId3" cstate="print"/>
          <a:srcRect/>
          <a:stretch>
            <a:fillRect/>
          </a:stretch>
        </p:blipFill>
        <p:spPr>
          <a:xfrm>
            <a:off x="4800600" y="1233472"/>
            <a:ext cx="4038600" cy="5581424"/>
          </a:xfrm>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sz="half" idx="2"/>
          </p:nvPr>
        </p:nvSpPr>
        <p:spPr>
          <a:xfrm>
            <a:off x="4572000" y="685800"/>
            <a:ext cx="4114800" cy="5440363"/>
          </a:xfrm>
        </p:spPr>
        <p:txBody>
          <a:bodyPr/>
          <a:lstStyle/>
          <a:p>
            <a:pPr>
              <a:buFontTx/>
              <a:buNone/>
            </a:pPr>
            <a:r>
              <a:rPr lang="en-US" sz="2800" dirty="0"/>
              <a:t>   </a:t>
            </a:r>
            <a:r>
              <a:rPr lang="en-US" sz="2800" dirty="0" smtClean="0"/>
              <a:t>	Professor </a:t>
            </a:r>
            <a:r>
              <a:rPr lang="en-US" sz="2800" dirty="0"/>
              <a:t>Baron furnished me with Dr. Hutton's Mathematics, and gave me a specimen of his mode of teaching at the blackboard at the academy. </a:t>
            </a:r>
          </a:p>
          <a:p>
            <a:pPr>
              <a:buFontTx/>
              <a:buNone/>
            </a:pPr>
            <a:endParaRPr lang="en-US" sz="2800" dirty="0"/>
          </a:p>
          <a:p>
            <a:pPr algn="r">
              <a:buFontTx/>
              <a:buNone/>
            </a:pPr>
            <a:r>
              <a:rPr lang="en-US" sz="1400" dirty="0"/>
              <a:t>Joseph G. Swift, first graduate of West Point.</a:t>
            </a:r>
          </a:p>
          <a:p>
            <a:pPr algn="r">
              <a:buFontTx/>
              <a:buNone/>
            </a:pPr>
            <a:endParaRPr lang="en-US" sz="1400" dirty="0"/>
          </a:p>
          <a:p>
            <a:pPr algn="r">
              <a:buFontTx/>
              <a:buNone/>
            </a:pPr>
            <a:endParaRPr lang="en-US" sz="1400" dirty="0"/>
          </a:p>
          <a:p>
            <a:pPr algn="ctr">
              <a:buFontTx/>
              <a:buNone/>
            </a:pPr>
            <a:r>
              <a:rPr lang="en-US" sz="2800" dirty="0"/>
              <a:t>First use in US?</a:t>
            </a:r>
          </a:p>
        </p:txBody>
      </p:sp>
      <p:pic>
        <p:nvPicPr>
          <p:cNvPr id="10243" name="Picture 3" descr="Hutton-1800"/>
          <p:cNvPicPr>
            <a:picLocks noGrp="1" noChangeAspect="1" noChangeArrowheads="1"/>
          </p:cNvPicPr>
          <p:nvPr>
            <p:ph sz="half" idx="1"/>
          </p:nvPr>
        </p:nvPicPr>
        <p:blipFill>
          <a:blip r:embed="rId3" cstate="print"/>
          <a:srcRect/>
          <a:stretch>
            <a:fillRect/>
          </a:stretch>
        </p:blipFill>
        <p:spPr>
          <a:xfrm>
            <a:off x="-533400" y="247874"/>
            <a:ext cx="5105400" cy="6610126"/>
          </a:xfrm>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MathCorrTitle"/>
          <p:cNvPicPr>
            <a:picLocks noGrp="1" noChangeAspect="1" noChangeArrowheads="1"/>
          </p:cNvPicPr>
          <p:nvPr>
            <p:ph sz="half" idx="2"/>
          </p:nvPr>
        </p:nvPicPr>
        <p:blipFill>
          <a:blip r:embed="rId2" cstate="print"/>
          <a:srcRect/>
          <a:stretch>
            <a:fillRect/>
          </a:stretch>
        </p:blipFill>
        <p:spPr>
          <a:xfrm>
            <a:off x="-457200" y="0"/>
            <a:ext cx="4953000" cy="6977963"/>
          </a:xfrm>
          <a:noFill/>
          <a:ln/>
        </p:spPr>
      </p:pic>
      <p:sp>
        <p:nvSpPr>
          <p:cNvPr id="3" name="TextBox 2"/>
          <p:cNvSpPr txBox="1"/>
          <p:nvPr/>
        </p:nvSpPr>
        <p:spPr>
          <a:xfrm>
            <a:off x="4724400" y="1295400"/>
            <a:ext cx="3886201" cy="3539430"/>
          </a:xfrm>
          <a:prstGeom prst="rect">
            <a:avLst/>
          </a:prstGeom>
          <a:noFill/>
        </p:spPr>
        <p:txBody>
          <a:bodyPr wrap="square" rtlCol="0">
            <a:spAutoFit/>
          </a:bodyPr>
          <a:lstStyle/>
          <a:p>
            <a:r>
              <a:rPr lang="en-US" sz="3200" dirty="0" smtClean="0"/>
              <a:t>Baron founded this journal, the first in the US devoted to a single subject</a:t>
            </a:r>
          </a:p>
          <a:p>
            <a:endParaRPr lang="en-US" sz="3200" dirty="0" smtClean="0"/>
          </a:p>
          <a:p>
            <a:r>
              <a:rPr lang="en-US" sz="3200" dirty="0" smtClean="0"/>
              <a:t>His caustic personality led to its demise</a:t>
            </a:r>
            <a:endParaRPr lang="en-US"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Negative Feedback from Baron</a:t>
            </a:r>
            <a:endParaRPr lang="en-US" dirty="0"/>
          </a:p>
        </p:txBody>
      </p:sp>
      <p:sp>
        <p:nvSpPr>
          <p:cNvPr id="5" name="Content Placeholder 4"/>
          <p:cNvSpPr>
            <a:spLocks noGrp="1"/>
          </p:cNvSpPr>
          <p:nvPr>
            <p:ph idx="1"/>
          </p:nvPr>
        </p:nvSpPr>
        <p:spPr>
          <a:xfrm>
            <a:off x="304800" y="1143000"/>
            <a:ext cx="8610600" cy="4953000"/>
          </a:xfrm>
        </p:spPr>
        <p:txBody>
          <a:bodyPr/>
          <a:lstStyle/>
          <a:p>
            <a:pPr>
              <a:buNone/>
            </a:pPr>
            <a:r>
              <a:rPr lang="en-US" dirty="0" smtClean="0"/>
              <a:t>	</a:t>
            </a:r>
          </a:p>
          <a:p>
            <a:pPr>
              <a:buNone/>
            </a:pPr>
            <a:r>
              <a:rPr lang="en-US" dirty="0" smtClean="0"/>
              <a:t>	Mr. Emerson wrote this problem [of nothing] in the </a:t>
            </a:r>
            <a:r>
              <a:rPr lang="en-US" i="1" dirty="0" smtClean="0"/>
              <a:t>English Language</a:t>
            </a:r>
            <a:r>
              <a:rPr lang="en-US" dirty="0" smtClean="0"/>
              <a:t>, but has lately been translated into </a:t>
            </a:r>
            <a:r>
              <a:rPr lang="en-US" i="1" dirty="0" smtClean="0"/>
              <a:t>nonsense</a:t>
            </a:r>
            <a:r>
              <a:rPr lang="en-US" dirty="0" smtClean="0"/>
              <a:t>, by Jared Mansfield of Connecticut, and published in a wonderful work, which this translator called Mathematical Essays. The infinitely small </a:t>
            </a:r>
            <a:r>
              <a:rPr lang="en-US" i="1" dirty="0" smtClean="0"/>
              <a:t>nothings </a:t>
            </a:r>
            <a:r>
              <a:rPr lang="en-US" dirty="0" smtClean="0"/>
              <a:t>of Connecticut, are infinitely great absurdities, in the regions of science and common sense.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3337</TotalTime>
  <Words>892</Words>
  <Application>Microsoft Office PowerPoint</Application>
  <PresentationFormat>On-screen Show (4:3)</PresentationFormat>
  <Paragraphs>187</Paragraphs>
  <Slides>35</Slides>
  <Notes>12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Jared Mansfield:  Ohio's First Mathematician</vt:lpstr>
      <vt:lpstr>Jared Mansfield, 1759-1830</vt:lpstr>
      <vt:lpstr>New Haven</vt:lpstr>
      <vt:lpstr>Philadelphia</vt:lpstr>
      <vt:lpstr>Essays, Mathematical and Physical</vt:lpstr>
      <vt:lpstr>George Baron </vt:lpstr>
      <vt:lpstr>Slide 7</vt:lpstr>
      <vt:lpstr>Slide 8</vt:lpstr>
      <vt:lpstr>Negative Feedback from Baron</vt:lpstr>
      <vt:lpstr>More Negative feedback: </vt:lpstr>
      <vt:lpstr>Positive Feedback</vt:lpstr>
      <vt:lpstr>Slide 12</vt:lpstr>
      <vt:lpstr>Slide 13</vt:lpstr>
      <vt:lpstr>Jared Mansfield at West Point</vt:lpstr>
      <vt:lpstr>Publications of Mansfield</vt:lpstr>
      <vt:lpstr>Slide 16</vt:lpstr>
      <vt:lpstr>Some Famous Surveyors</vt:lpstr>
      <vt:lpstr>Slide 18</vt:lpstr>
      <vt:lpstr>Slide 19</vt:lpstr>
      <vt:lpstr>Slide 20</vt:lpstr>
      <vt:lpstr>Slide 21</vt:lpstr>
      <vt:lpstr> </vt:lpstr>
      <vt:lpstr>Slide 23</vt:lpstr>
      <vt:lpstr>Slide 24</vt:lpstr>
      <vt:lpstr>To Run a Meridian Line</vt:lpstr>
      <vt:lpstr>Mansfield’s Contributions</vt:lpstr>
      <vt:lpstr>Slide 27</vt:lpstr>
      <vt:lpstr>What if the polygon does not close?</vt:lpstr>
      <vt:lpstr>Return to West Point</vt:lpstr>
      <vt:lpstr>Slide 30</vt:lpstr>
      <vt:lpstr>Slide 31</vt:lpstr>
      <vt:lpstr>The Mansfield Blockhouse, 1812</vt:lpstr>
      <vt:lpstr>Some Relatives</vt:lpstr>
      <vt:lpstr>Slide 34</vt:lpstr>
      <vt:lpstr>Jared Mansfield , 1759-1830</vt:lpstr>
    </vt:vector>
  </TitlesOfParts>
  <Company>USMA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CTSB</dc:creator>
  <cp:lastModifiedBy>CTSB</cp:lastModifiedBy>
  <cp:revision>242</cp:revision>
  <dcterms:created xsi:type="dcterms:W3CDTF">2009-03-16T17:53:22Z</dcterms:created>
  <dcterms:modified xsi:type="dcterms:W3CDTF">2009-04-10T17:40:25Z</dcterms:modified>
</cp:coreProperties>
</file>