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80" r:id="rId3"/>
    <p:sldId id="309" r:id="rId4"/>
    <p:sldId id="310" r:id="rId5"/>
    <p:sldId id="331" r:id="rId6"/>
    <p:sldId id="332" r:id="rId7"/>
    <p:sldId id="277" r:id="rId8"/>
    <p:sldId id="279" r:id="rId9"/>
    <p:sldId id="275" r:id="rId10"/>
    <p:sldId id="276" r:id="rId11"/>
    <p:sldId id="274" r:id="rId12"/>
    <p:sldId id="336" r:id="rId13"/>
    <p:sldId id="335" r:id="rId14"/>
    <p:sldId id="343" r:id="rId15"/>
    <p:sldId id="344" r:id="rId16"/>
    <p:sldId id="345" r:id="rId17"/>
    <p:sldId id="346" r:id="rId18"/>
    <p:sldId id="347" r:id="rId19"/>
    <p:sldId id="348" r:id="rId20"/>
    <p:sldId id="349"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41" r:id="rId34"/>
    <p:sldId id="329" r:id="rId35"/>
    <p:sldId id="342" r:id="rId36"/>
    <p:sldId id="264" r:id="rId37"/>
    <p:sldId id="265" r:id="rId38"/>
    <p:sldId id="267" r:id="rId39"/>
    <p:sldId id="257" r:id="rId40"/>
    <p:sldId id="269" r:id="rId41"/>
    <p:sldId id="270" r:id="rId42"/>
    <p:sldId id="273"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313" r:id="rId56"/>
    <p:sldId id="294" r:id="rId57"/>
    <p:sldId id="314" r:id="rId58"/>
    <p:sldId id="315" r:id="rId59"/>
    <p:sldId id="350" r:id="rId60"/>
    <p:sldId id="330" r:id="rId61"/>
    <p:sldId id="333" r:id="rId62"/>
    <p:sldId id="338" r:id="rId63"/>
    <p:sldId id="339" r:id="rId64"/>
    <p:sldId id="340" r:id="rId65"/>
    <p:sldId id="351"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1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4A379-4E22-4A6B-8574-8E97B99C9CAB}" type="datetimeFigureOut">
              <a:rPr lang="en-US" smtClean="0"/>
              <a:pPr/>
              <a:t>03-Apr-09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FA2B8-8B68-4662-8550-BE574DEFDC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[DSB  10, 264].</a:t>
            </a:r>
            <a:endParaRPr lang="en-US" dirty="0"/>
          </a:p>
        </p:txBody>
      </p:sp>
      <p:sp>
        <p:nvSpPr>
          <p:cNvPr id="4" name="Slide Number Placeholder 3"/>
          <p:cNvSpPr>
            <a:spLocks noGrp="1"/>
          </p:cNvSpPr>
          <p:nvPr>
            <p:ph type="sldNum" sz="quarter" idx="10"/>
          </p:nvPr>
        </p:nvSpPr>
        <p:spPr/>
        <p:txBody>
          <a:bodyPr/>
          <a:lstStyle/>
          <a:p>
            <a:fld id="{397FA2B8-8B68-4662-8550-BE574DEFDC7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http://en.wikipedia.org/wiki/Louis_Pasteur</a:t>
            </a:r>
            <a:endParaRPr lang="en-US" dirty="0"/>
          </a:p>
        </p:txBody>
      </p:sp>
      <p:sp>
        <p:nvSpPr>
          <p:cNvPr id="4" name="Slide Number Placeholder 3"/>
          <p:cNvSpPr>
            <a:spLocks noGrp="1"/>
          </p:cNvSpPr>
          <p:nvPr>
            <p:ph type="sldNum" sz="quarter" idx="10"/>
          </p:nvPr>
        </p:nvSpPr>
        <p:spPr/>
        <p:txBody>
          <a:bodyPr/>
          <a:lstStyle/>
          <a:p>
            <a:fld id="{397FA2B8-8B68-4662-8550-BE574DEFDC73}"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8C83F-33C2-42FE-AE4F-A2BFB3BBE4D1}" type="slidenum">
              <a:rPr lang="en-US"/>
              <a:pPr/>
              <a:t>16</a:t>
            </a:fld>
            <a:endParaRPr 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http://www.cmima.csic.es/mirror/mattom/science+society/lectures/illustrations/lecture16/alkhwarizmi.html</a:t>
            </a:r>
          </a:p>
          <a:p>
            <a:endParaRPr lang="en-US"/>
          </a:p>
          <a:p>
            <a:r>
              <a:rPr lang="en-US"/>
              <a:t>J. L. Esposito,</a:t>
            </a:r>
            <a:r>
              <a:rPr lang="en-US" i="1"/>
              <a:t> Oxford History of Islam</a:t>
            </a:r>
            <a:r>
              <a:rPr lang="en-US"/>
              <a:t>, 1999</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A9851-F2F3-4B1B-A8AB-AFFAE462F6DF}" type="slidenum">
              <a:rPr lang="en-US"/>
              <a:pPr/>
              <a:t>18</a:t>
            </a:fld>
            <a:endParaRPr 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http://members.aol.com/bbyars1/algebra.html</a:t>
            </a:r>
          </a:p>
          <a:p>
            <a:r>
              <a:rPr lang="en-US"/>
              <a:t>This is messed up. Should not have the square roots there. I fixed it. Agrees with Karpinski translation.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369A0-7BFA-4A40-B51A-B17DD4E48597}" type="slidenum">
              <a:rPr lang="en-US"/>
              <a:pPr/>
              <a:t>19</a:t>
            </a:fld>
            <a:endParaRPr 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t>http://en.wikipedia.org/wiki/Completing_the_square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8FD58-6A00-4F56-A7E5-A71A3A31600B}" type="slidenum">
              <a:rPr lang="en-US"/>
              <a:pPr/>
              <a:t>29</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t>, he provides for in the second part the general theory of curves with their divisions and sub-divisions and in a supplement the theory of solids and their surfaces while showing how their measurement leads to the equations with three variables and he ends finally this important work by developing the idea of curves with double curvature which provides for the consideration of the intersection of curved lined surfaces. </a:t>
            </a:r>
          </a:p>
          <a:p>
            <a:endParaRPr lang="en-US"/>
          </a:p>
          <a:p>
            <a:r>
              <a:rPr lang="en-US" i="1"/>
              <a:t>Read at the Imperial Academy of Sciences of Saint Petersburg</a:t>
            </a:r>
            <a:r>
              <a:rPr lang="en-US"/>
              <a:t> 23 </a:t>
            </a:r>
            <a:r>
              <a:rPr lang="en-US" i="1"/>
              <a:t>October</a:t>
            </a:r>
          </a:p>
          <a:p>
            <a:endParaRPr lang="en-US" i="1"/>
          </a:p>
          <a:p>
            <a:r>
              <a:rPr lang="en-US" i="1"/>
              <a:t>http://www-groups.dcs.st-and.ac.uk/~history/Extras/Euler_Fuss_Eulogy.html</a:t>
            </a:r>
          </a:p>
          <a:p>
            <a:endParaRPr lang="en-US" i="1"/>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0FFF3-248F-4002-BC9C-3920F865BFE9}" type="slidenum">
              <a:rPr lang="en-US"/>
              <a:pPr/>
              <a:t>34</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t>&gt; G. Libri wrote in Journal des Savants, Janvier 1846, p. 51:</a:t>
            </a:r>
            <a:br>
              <a:rPr lang="en-US"/>
            </a:br>
            <a:r>
              <a:rPr lang="en-US"/>
              <a:t>&gt; </a:t>
            </a:r>
            <a:br>
              <a:rPr lang="en-US"/>
            </a:br>
            <a:r>
              <a:rPr lang="en-US"/>
              <a:t>&gt; ...ces paroles me/morables que nous avons entendues de sa propre</a:t>
            </a:r>
            <a:br>
              <a:rPr lang="en-US"/>
            </a:br>
            <a:r>
              <a:rPr lang="en-US"/>
              <a:t>&gt; bouche: _Lisez Euler, lisez Euler, c'est notre mai^tre a\ tous_.</a:t>
            </a:r>
            <a:br>
              <a:rPr lang="en-US"/>
            </a:br>
            <a:r>
              <a:rPr lang="en-US"/>
              <a:t>&gt; </a:t>
            </a:r>
            <a:br>
              <a:rPr lang="en-US"/>
            </a:b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http://www.sdsc.edu/ScienceWomen/peter.html</a:t>
            </a:r>
            <a:endParaRPr lang="en-US" dirty="0"/>
          </a:p>
        </p:txBody>
      </p:sp>
      <p:sp>
        <p:nvSpPr>
          <p:cNvPr id="4" name="Slide Number Placeholder 3"/>
          <p:cNvSpPr>
            <a:spLocks noGrp="1"/>
          </p:cNvSpPr>
          <p:nvPr>
            <p:ph type="sldNum" sz="quarter" idx="10"/>
          </p:nvPr>
        </p:nvSpPr>
        <p:spPr/>
        <p:txBody>
          <a:bodyPr/>
          <a:lstStyle/>
          <a:p>
            <a:fld id="{397FA2B8-8B68-4662-8550-BE574DEFDC73}" type="slidenum">
              <a:rPr lang="en-US" smtClean="0"/>
              <a:pPr/>
              <a:t>37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1912 was the date electric starters were</a:t>
            </a:r>
            <a:r>
              <a:rPr lang="en-US" baseline="0" dirty="0" smtClean="0"/>
              <a:t> installed on </a:t>
            </a:r>
            <a:r>
              <a:rPr lang="en-US" baseline="0" dirty="0" err="1" smtClean="0"/>
              <a:t>cadilacs</a:t>
            </a:r>
            <a:endParaRPr lang="en-US" dirty="0"/>
          </a:p>
        </p:txBody>
      </p:sp>
      <p:sp>
        <p:nvSpPr>
          <p:cNvPr id="4" name="Slide Number Placeholder 3"/>
          <p:cNvSpPr>
            <a:spLocks noGrp="1"/>
          </p:cNvSpPr>
          <p:nvPr>
            <p:ph type="sldNum" sz="quarter" idx="10"/>
          </p:nvPr>
        </p:nvSpPr>
        <p:spPr/>
        <p:txBody>
          <a:bodyPr/>
          <a:lstStyle/>
          <a:p>
            <a:fld id="{397FA2B8-8B68-4662-8550-BE574DEFDC73}"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BD5F63-01A8-4777-8D92-9E10D939242F}" type="datetimeFigureOut">
              <a:rPr lang="en-US" smtClean="0"/>
              <a:pPr/>
              <a:t>03-Apr-09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B65C0-9F1D-48F4-9FC0-DEBCF21853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D5F63-01A8-4777-8D92-9E10D939242F}" type="datetimeFigureOut">
              <a:rPr lang="en-US" smtClean="0"/>
              <a:pPr/>
              <a:t>03-Apr-09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B65C0-9F1D-48F4-9FC0-DEBCF21853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D5F63-01A8-4777-8D92-9E10D939242F}" type="datetimeFigureOut">
              <a:rPr lang="en-US" smtClean="0"/>
              <a:pPr/>
              <a:t>03-Apr-09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B65C0-9F1D-48F4-9FC0-DEBCF21853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002B784-B359-482C-95A8-41192E145DF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16D2D8D-309A-4438-98E5-06E3FA42BF8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BA85810-F621-4BDC-A614-A4D396C3C01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D5F63-01A8-4777-8D92-9E10D939242F}" type="datetimeFigureOut">
              <a:rPr lang="en-US" smtClean="0"/>
              <a:pPr/>
              <a:t>03-Apr-09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B65C0-9F1D-48F4-9FC0-DEBCF21853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BD5F63-01A8-4777-8D92-9E10D939242F}" type="datetimeFigureOut">
              <a:rPr lang="en-US" smtClean="0"/>
              <a:pPr/>
              <a:t>03-Apr-09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B65C0-9F1D-48F4-9FC0-DEBCF21853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BD5F63-01A8-4777-8D92-9E10D939242F}" type="datetimeFigureOut">
              <a:rPr lang="en-US" smtClean="0"/>
              <a:pPr/>
              <a:t>03-Apr-09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B65C0-9F1D-48F4-9FC0-DEBCF21853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BD5F63-01A8-4777-8D92-9E10D939242F}" type="datetimeFigureOut">
              <a:rPr lang="en-US" smtClean="0"/>
              <a:pPr/>
              <a:t>03-Apr-09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B65C0-9F1D-48F4-9FC0-DEBCF21853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D5F63-01A8-4777-8D92-9E10D939242F}" type="datetimeFigureOut">
              <a:rPr lang="en-US" smtClean="0"/>
              <a:pPr/>
              <a:t>03-Apr-09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B65C0-9F1D-48F4-9FC0-DEBCF21853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D5F63-01A8-4777-8D92-9E10D939242F}" type="datetimeFigureOut">
              <a:rPr lang="en-US" smtClean="0"/>
              <a:pPr/>
              <a:t>03-Apr-09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B65C0-9F1D-48F4-9FC0-DEBCF21853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D5F63-01A8-4777-8D92-9E10D939242F}" type="datetimeFigureOut">
              <a:rPr lang="en-US" smtClean="0"/>
              <a:pPr/>
              <a:t>03-Apr-09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B65C0-9F1D-48F4-9FC0-DEBCF21853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D5F63-01A8-4777-8D92-9E10D939242F}" type="datetimeFigureOut">
              <a:rPr lang="en-US" smtClean="0"/>
              <a:pPr/>
              <a:t>03-Apr-09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B65C0-9F1D-48F4-9FC0-DEBCF21853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D5F63-01A8-4777-8D92-9E10D939242F}" type="datetimeFigureOut">
              <a:rPr lang="en-US" smtClean="0"/>
              <a:pPr/>
              <a:t>03-Apr-09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B65C0-9F1D-48F4-9FC0-DEBCF21853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johnfenzel.typepad.com/.shared/image.html?/photos/uncategorized/2007/06/27/voltaire.jp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answers.com/topic/1983" TargetMode="External"/><Relationship Id="rId2" Type="http://schemas.openxmlformats.org/officeDocument/2006/relationships/hyperlink" Target="http://www.answers.com/topic/september-6" TargetMode="External"/><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hyperlink" Target="http://www.answers.com/topic/union-of-soviet-socialist-republic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nswers.com/main/Record2?a=NR&amp;url=http%3A%2F%2Fcommons.wikimedia.org%2Fwiki%2FImage%3ADixit%2520algorizmi.png"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5.xml.rels><?xml version="1.0" encoding="UTF-8" standalone="yes"?>
<Relationships xmlns="http://schemas.openxmlformats.org/package/2006/relationships"><Relationship Id="rId2" Type="http://schemas.openxmlformats.org/officeDocument/2006/relationships/hyperlink" Target="http://www.dean.usma.edu/departments/math/people/rickey/hm/calendar/"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8.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nl.wikipedia.org/wiki/Bestand:Gr%C3%A9goire_de_Saint-Vincent_(1584-1667).jpg"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en.wikipedia.org/wiki/File:Alexander_Pope_ca_1727.pn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66800"/>
            <a:ext cx="8610600" cy="1470025"/>
          </a:xfrm>
        </p:spPr>
        <p:txBody>
          <a:bodyPr>
            <a:normAutofit/>
          </a:bodyPr>
          <a:lstStyle/>
          <a:p>
            <a:r>
              <a:rPr lang="en-US" b="1" dirty="0" smtClean="0"/>
              <a:t>History can make your class sparkle</a:t>
            </a:r>
            <a:endParaRPr lang="en-US" b="1" dirty="0"/>
          </a:p>
        </p:txBody>
      </p:sp>
      <p:sp>
        <p:nvSpPr>
          <p:cNvPr id="3" name="Subtitle 2"/>
          <p:cNvSpPr>
            <a:spLocks noGrp="1"/>
          </p:cNvSpPr>
          <p:nvPr>
            <p:ph type="subTitle" idx="1"/>
          </p:nvPr>
        </p:nvSpPr>
        <p:spPr>
          <a:xfrm>
            <a:off x="1371600" y="3581400"/>
            <a:ext cx="6400800" cy="2971800"/>
          </a:xfrm>
        </p:spPr>
        <p:txBody>
          <a:bodyPr/>
          <a:lstStyle/>
          <a:p>
            <a:r>
              <a:rPr lang="en-US" dirty="0" smtClean="0">
                <a:solidFill>
                  <a:schemeClr val="tx1"/>
                </a:solidFill>
              </a:rPr>
              <a:t>V. Frederick Rickey</a:t>
            </a:r>
          </a:p>
          <a:p>
            <a:r>
              <a:rPr lang="en-US" dirty="0" smtClean="0">
                <a:solidFill>
                  <a:schemeClr val="tx1"/>
                </a:solidFill>
              </a:rPr>
              <a:t>West Point </a:t>
            </a:r>
          </a:p>
          <a:p>
            <a:endParaRPr lang="en-US" dirty="0" smtClean="0">
              <a:solidFill>
                <a:schemeClr val="tx1"/>
              </a:solidFill>
            </a:endParaRPr>
          </a:p>
          <a:p>
            <a:r>
              <a:rPr lang="en-US" sz="1800" dirty="0" smtClean="0">
                <a:solidFill>
                  <a:schemeClr val="tx1"/>
                </a:solidFill>
              </a:rPr>
              <a:t>Ohio </a:t>
            </a:r>
            <a:r>
              <a:rPr lang="en-US" sz="1800" dirty="0" err="1" smtClean="0">
                <a:solidFill>
                  <a:schemeClr val="tx1"/>
                </a:solidFill>
              </a:rPr>
              <a:t>NExT</a:t>
            </a:r>
            <a:r>
              <a:rPr lang="en-US" sz="1800" dirty="0" smtClean="0">
                <a:solidFill>
                  <a:schemeClr val="tx1"/>
                </a:solidFill>
              </a:rPr>
              <a:t>,  3 March 2009</a:t>
            </a: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49962"/>
          </a:xfrm>
        </p:spPr>
        <p:txBody>
          <a:bodyPr>
            <a:normAutofit/>
          </a:bodyPr>
          <a:lstStyle/>
          <a:p>
            <a:r>
              <a:rPr lang="en-US" sz="8000" dirty="0" smtClean="0"/>
              <a:t>History </a:t>
            </a:r>
            <a:br>
              <a:rPr lang="en-US" sz="8000" dirty="0" smtClean="0"/>
            </a:br>
            <a:r>
              <a:rPr lang="en-US" sz="8000" dirty="0" smtClean="0"/>
              <a:t>Aids</a:t>
            </a:r>
            <a:br>
              <a:rPr lang="en-US" sz="8000" dirty="0" smtClean="0"/>
            </a:br>
            <a:r>
              <a:rPr lang="en-US" sz="8000" dirty="0" smtClean="0"/>
              <a:t>Understanding</a:t>
            </a:r>
            <a:endParaRPr lang="en-US" sz="8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Use History in Class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introduce a new topic</a:t>
            </a:r>
          </a:p>
          <a:p>
            <a:r>
              <a:rPr lang="en-US" dirty="0" smtClean="0"/>
              <a:t>History of specific concepts</a:t>
            </a:r>
          </a:p>
          <a:p>
            <a:r>
              <a:rPr lang="en-US" dirty="0" smtClean="0"/>
              <a:t>History of notation</a:t>
            </a:r>
          </a:p>
          <a:p>
            <a:r>
              <a:rPr lang="en-US" dirty="0" smtClean="0"/>
              <a:t>Etymology of terms</a:t>
            </a:r>
          </a:p>
          <a:p>
            <a:r>
              <a:rPr lang="en-US" dirty="0" smtClean="0"/>
              <a:t>Biography --- Identify every name mentioned</a:t>
            </a:r>
          </a:p>
          <a:p>
            <a:r>
              <a:rPr lang="en-US" dirty="0" smtClean="0"/>
              <a:t>Quotations by famous mathematicians</a:t>
            </a:r>
          </a:p>
          <a:p>
            <a:r>
              <a:rPr lang="en-US" dirty="0" smtClean="0"/>
              <a:t>Anecdotes</a:t>
            </a:r>
          </a:p>
          <a:p>
            <a:r>
              <a:rPr lang="en-US" dirty="0" smtClean="0"/>
              <a:t>Problems from old textbooks</a:t>
            </a:r>
          </a:p>
          <a:p>
            <a:r>
              <a:rPr lang="en-US" dirty="0" smtClean="0"/>
              <a:t>As a way to discuss advanced and modern topics</a:t>
            </a:r>
          </a:p>
          <a:p>
            <a:r>
              <a:rPr lang="en-US" dirty="0" smtClean="0"/>
              <a:t>Historical errors</a:t>
            </a:r>
          </a:p>
          <a:p>
            <a:r>
              <a:rPr lang="en-US" dirty="0" smtClean="0"/>
              <a:t>Today in the history of mathematics.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Louis Pasteur (1822-1905)</a:t>
            </a:r>
            <a:endParaRPr lang="en-US" dirty="0"/>
          </a:p>
        </p:txBody>
      </p:sp>
      <p:sp>
        <p:nvSpPr>
          <p:cNvPr id="5" name="Content Placeholder 4"/>
          <p:cNvSpPr>
            <a:spLocks noGrp="1"/>
          </p:cNvSpPr>
          <p:nvPr>
            <p:ph sz="half" idx="1"/>
          </p:nvPr>
        </p:nvSpPr>
        <p:spPr>
          <a:xfrm>
            <a:off x="304800" y="1600200"/>
            <a:ext cx="4495800" cy="4952999"/>
          </a:xfrm>
        </p:spPr>
        <p:txBody>
          <a:bodyPr>
            <a:normAutofit fontScale="55000" lnSpcReduction="20000"/>
          </a:bodyPr>
          <a:lstStyle/>
          <a:p>
            <a:pPr>
              <a:buNone/>
            </a:pPr>
            <a:r>
              <a:rPr lang="en-US" dirty="0" smtClean="0"/>
              <a:t>	</a:t>
            </a:r>
            <a:r>
              <a:rPr lang="en-US" sz="7300" dirty="0" smtClean="0"/>
              <a:t>Let me tell you the secret that has led me to my goal. My strength lies solely in my tenacity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French chemist and bacteriologist who proposed the “germ” theory and developed food sterilization, including “pasteurization.”</a:t>
            </a:r>
            <a:endParaRPr lang="en-US" dirty="0"/>
          </a:p>
        </p:txBody>
      </p:sp>
      <p:pic>
        <p:nvPicPr>
          <p:cNvPr id="15362" name="Picture 2" descr="http://upload.wikimedia.org/wikipedia/commons/4/42/Louis_Pasteur.jpg"/>
          <p:cNvPicPr>
            <a:picLocks noChangeAspect="1" noChangeArrowheads="1"/>
          </p:cNvPicPr>
          <p:nvPr/>
        </p:nvPicPr>
        <p:blipFill>
          <a:blip r:embed="rId3"/>
          <a:srcRect/>
          <a:stretch>
            <a:fillRect/>
          </a:stretch>
        </p:blipFill>
        <p:spPr bwMode="auto">
          <a:xfrm>
            <a:off x="5105400" y="2057400"/>
            <a:ext cx="3810000" cy="46101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782762"/>
          </a:xfrm>
        </p:spPr>
        <p:txBody>
          <a:bodyPr>
            <a:normAutofit/>
          </a:bodyPr>
          <a:lstStyle/>
          <a:p>
            <a:r>
              <a:rPr lang="en-US" dirty="0" smtClean="0"/>
              <a:t>The best way to be become</a:t>
            </a:r>
            <a:br>
              <a:rPr lang="en-US" dirty="0" smtClean="0"/>
            </a:br>
            <a:r>
              <a:rPr lang="en-US" dirty="0" smtClean="0"/>
              <a:t>boring is to say everything.</a:t>
            </a:r>
            <a:endParaRPr lang="en-US" dirty="0"/>
          </a:p>
        </p:txBody>
      </p:sp>
      <p:sp>
        <p:nvSpPr>
          <p:cNvPr id="6" name="Content Placeholder 5"/>
          <p:cNvSpPr>
            <a:spLocks noGrp="1"/>
          </p:cNvSpPr>
          <p:nvPr>
            <p:ph sz="half" idx="1"/>
          </p:nvPr>
        </p:nvSpPr>
        <p:spPr>
          <a:xfrm>
            <a:off x="152400" y="2209800"/>
            <a:ext cx="4343400" cy="4419600"/>
          </a:xfrm>
        </p:spPr>
        <p:txBody>
          <a:bodyPr>
            <a:normAutofit/>
          </a:bodyPr>
          <a:lstStyle/>
          <a:p>
            <a:pPr>
              <a:buNone/>
            </a:pPr>
            <a:r>
              <a:rPr lang="en-US" dirty="0" smtClean="0"/>
              <a:t>	Voltaire (1694-1778) was a French philosopher, poet, novelist, and playwright. He attacked Tyranny, bigotry, and religious fanaticism while working towards political reform. His “</a:t>
            </a:r>
            <a:r>
              <a:rPr lang="en-US" dirty="0" err="1" smtClean="0"/>
              <a:t>Candide</a:t>
            </a:r>
            <a:r>
              <a:rPr lang="en-US" dirty="0" smtClean="0"/>
              <a:t>” (1759) </a:t>
            </a:r>
            <a:r>
              <a:rPr lang="en-US" dirty="0" err="1" smtClean="0"/>
              <a:t>satirises</a:t>
            </a:r>
            <a:r>
              <a:rPr lang="en-US" dirty="0" smtClean="0"/>
              <a:t> Leibniz. </a:t>
            </a:r>
            <a:endParaRPr lang="en-US" dirty="0"/>
          </a:p>
        </p:txBody>
      </p:sp>
      <p:pic>
        <p:nvPicPr>
          <p:cNvPr id="10242" name="Picture 2" descr="Voltaire">
            <a:hlinkClick r:id="rId2"/>
          </p:cNvPr>
          <p:cNvPicPr>
            <a:picLocks noChangeAspect="1" noChangeArrowheads="1"/>
          </p:cNvPicPr>
          <p:nvPr/>
        </p:nvPicPr>
        <p:blipFill>
          <a:blip r:embed="rId3"/>
          <a:srcRect/>
          <a:stretch>
            <a:fillRect/>
          </a:stretch>
        </p:blipFill>
        <p:spPr bwMode="auto">
          <a:xfrm>
            <a:off x="5562600" y="2209800"/>
            <a:ext cx="3057525" cy="4267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1295400"/>
            <a:ext cx="7772400" cy="1470025"/>
          </a:xfrm>
        </p:spPr>
        <p:txBody>
          <a:bodyPr>
            <a:normAutofit/>
          </a:bodyPr>
          <a:lstStyle/>
          <a:p>
            <a:r>
              <a:rPr lang="en-US" sz="4800" dirty="0" smtClean="0"/>
              <a:t>Seminar Rules Apply</a:t>
            </a:r>
            <a:endParaRPr lang="en-US" sz="4800" dirty="0"/>
          </a:p>
        </p:txBody>
      </p:sp>
      <p:sp>
        <p:nvSpPr>
          <p:cNvPr id="8" name="Subtitle 7"/>
          <p:cNvSpPr>
            <a:spLocks noGrp="1"/>
          </p:cNvSpPr>
          <p:nvPr>
            <p:ph type="subTitle" idx="1"/>
          </p:nvPr>
        </p:nvSpPr>
        <p:spPr>
          <a:xfrm>
            <a:off x="685800" y="3886200"/>
            <a:ext cx="8001000" cy="1752600"/>
          </a:xfrm>
        </p:spPr>
        <p:txBody>
          <a:bodyPr>
            <a:normAutofit/>
          </a:bodyPr>
          <a:lstStyle/>
          <a:p>
            <a:r>
              <a:rPr lang="en-US" sz="4800" dirty="0" smtClean="0">
                <a:solidFill>
                  <a:schemeClr val="tx1"/>
                </a:solidFill>
              </a:rPr>
              <a:t>Ask any Question at any Time</a:t>
            </a:r>
            <a:endParaRPr lang="en-US" sz="48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normAutofit fontScale="90000"/>
          </a:bodyPr>
          <a:lstStyle/>
          <a:p>
            <a:r>
              <a:rPr lang="en-US" sz="4000"/>
              <a:t>Abu Ja'far Muhammad </a:t>
            </a:r>
            <a:br>
              <a:rPr lang="en-US" sz="4000"/>
            </a:br>
            <a:r>
              <a:rPr lang="en-US" sz="4000"/>
              <a:t>ibn Mūsā al-Khwārizmī </a:t>
            </a:r>
          </a:p>
        </p:txBody>
      </p:sp>
      <p:sp>
        <p:nvSpPr>
          <p:cNvPr id="29701" name="Rectangle 5"/>
          <p:cNvSpPr>
            <a:spLocks noGrp="1" noChangeArrowheads="1"/>
          </p:cNvSpPr>
          <p:nvPr>
            <p:ph type="clipArt" sz="half" idx="1"/>
          </p:nvPr>
        </p:nvSpPr>
        <p:spPr/>
      </p:sp>
      <p:sp>
        <p:nvSpPr>
          <p:cNvPr id="29702" name="Rectangle 6"/>
          <p:cNvSpPr>
            <a:spLocks noGrp="1" noChangeArrowheads="1"/>
          </p:cNvSpPr>
          <p:nvPr>
            <p:ph type="body" sz="half" idx="2"/>
          </p:nvPr>
        </p:nvSpPr>
        <p:spPr/>
        <p:txBody>
          <a:bodyPr/>
          <a:lstStyle/>
          <a:p>
            <a:r>
              <a:rPr lang="en-US" sz="2800"/>
              <a:t>Lived c. 780 to c. 850</a:t>
            </a:r>
          </a:p>
          <a:p>
            <a:r>
              <a:rPr lang="en-US" sz="2800"/>
              <a:t>Stamp issued </a:t>
            </a:r>
            <a:r>
              <a:rPr lang="en-US" sz="2800">
                <a:hlinkClick r:id="rId2"/>
              </a:rPr>
              <a:t>September 6</a:t>
            </a:r>
            <a:r>
              <a:rPr lang="en-US" sz="2800"/>
              <a:t>, </a:t>
            </a:r>
            <a:r>
              <a:rPr lang="en-US" sz="2800">
                <a:hlinkClick r:id="rId3"/>
              </a:rPr>
              <a:t>1983</a:t>
            </a:r>
            <a:r>
              <a:rPr lang="en-US" sz="2800"/>
              <a:t> in the </a:t>
            </a:r>
            <a:r>
              <a:rPr lang="en-US" sz="2800">
                <a:hlinkClick r:id="rId4"/>
              </a:rPr>
              <a:t>Soviet Union</a:t>
            </a:r>
            <a:r>
              <a:rPr lang="en-US" sz="2800"/>
              <a:t> to commemorate the  1200</a:t>
            </a:r>
            <a:r>
              <a:rPr lang="en-US" sz="2800" baseline="30000"/>
              <a:t>th</a:t>
            </a:r>
            <a:r>
              <a:rPr lang="en-US" sz="2800"/>
              <a:t> anniversary of al-Khwārizmī's birth. </a:t>
            </a:r>
          </a:p>
        </p:txBody>
      </p:sp>
      <p:pic>
        <p:nvPicPr>
          <p:cNvPr id="29704" name="Picture 8" descr="Al-Khwarizmi_2"/>
          <p:cNvPicPr>
            <a:picLocks noChangeAspect="1" noChangeArrowheads="1"/>
          </p:cNvPicPr>
          <p:nvPr/>
        </p:nvPicPr>
        <p:blipFill>
          <a:blip r:embed="rId5"/>
          <a:srcRect/>
          <a:stretch>
            <a:fillRect/>
          </a:stretch>
        </p:blipFill>
        <p:spPr bwMode="auto">
          <a:xfrm>
            <a:off x="457200" y="1524000"/>
            <a:ext cx="3976688" cy="5334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457200" y="152400"/>
            <a:ext cx="8229600" cy="914400"/>
          </a:xfrm>
        </p:spPr>
        <p:txBody>
          <a:bodyPr/>
          <a:lstStyle/>
          <a:p>
            <a:r>
              <a:rPr lang="en-US" i="1"/>
              <a:t>Kitab al-jabr wa l-muqabala</a:t>
            </a:r>
            <a:r>
              <a:rPr lang="en-US"/>
              <a:t> </a:t>
            </a:r>
          </a:p>
        </p:txBody>
      </p:sp>
      <p:sp>
        <p:nvSpPr>
          <p:cNvPr id="28677" name="Rectangle 5"/>
          <p:cNvSpPr>
            <a:spLocks noGrp="1" noChangeArrowheads="1"/>
          </p:cNvSpPr>
          <p:nvPr>
            <p:ph type="body" sz="half" idx="1"/>
          </p:nvPr>
        </p:nvSpPr>
        <p:spPr>
          <a:xfrm>
            <a:off x="2286000" y="1600200"/>
            <a:ext cx="2819400" cy="4876800"/>
          </a:xfrm>
        </p:spPr>
        <p:txBody>
          <a:bodyPr/>
          <a:lstStyle/>
          <a:p>
            <a:r>
              <a:rPr lang="en-US" sz="2800"/>
              <a:t>The book of restoration and balancing</a:t>
            </a:r>
          </a:p>
          <a:p>
            <a:r>
              <a:rPr lang="en-US" sz="2800"/>
              <a:t>“what is easiest and most useful in arithmetic”</a:t>
            </a:r>
          </a:p>
          <a:p>
            <a:r>
              <a:rPr lang="en-US" sz="2800"/>
              <a:t>Origin of our word </a:t>
            </a:r>
            <a:r>
              <a:rPr lang="en-US" sz="2800" i="1"/>
              <a:t>algebra</a:t>
            </a:r>
          </a:p>
        </p:txBody>
      </p:sp>
      <p:pic>
        <p:nvPicPr>
          <p:cNvPr id="28680" name="Picture 8" descr="alkhwarizmi1"/>
          <p:cNvPicPr>
            <a:picLocks noChangeAspect="1" noChangeArrowheads="1"/>
          </p:cNvPicPr>
          <p:nvPr/>
        </p:nvPicPr>
        <p:blipFill>
          <a:blip r:embed="rId3"/>
          <a:srcRect/>
          <a:stretch>
            <a:fillRect/>
          </a:stretch>
        </p:blipFill>
        <p:spPr bwMode="auto">
          <a:xfrm>
            <a:off x="5378450" y="1143000"/>
            <a:ext cx="3765550" cy="6553200"/>
          </a:xfrm>
          <a:prstGeom prst="rect">
            <a:avLst/>
          </a:prstGeom>
          <a:noFill/>
        </p:spPr>
      </p:pic>
      <p:pic>
        <p:nvPicPr>
          <p:cNvPr id="28682" name="Picture 10" descr="Barber Pole"/>
          <p:cNvPicPr>
            <a:picLocks noChangeAspect="1" noChangeArrowheads="1"/>
          </p:cNvPicPr>
          <p:nvPr/>
        </p:nvPicPr>
        <p:blipFill>
          <a:blip r:embed="rId4"/>
          <a:srcRect/>
          <a:stretch>
            <a:fillRect/>
          </a:stretch>
        </p:blipFill>
        <p:spPr bwMode="auto">
          <a:xfrm>
            <a:off x="228600" y="1905000"/>
            <a:ext cx="1266825" cy="47434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 name="Rectangle 10"/>
          <p:cNvSpPr>
            <a:spLocks noGrp="1" noChangeArrowheads="1"/>
          </p:cNvSpPr>
          <p:nvPr>
            <p:ph type="body" sz="half" idx="2"/>
          </p:nvPr>
        </p:nvSpPr>
        <p:spPr>
          <a:xfrm>
            <a:off x="5105400" y="1600200"/>
            <a:ext cx="3581400" cy="4525963"/>
          </a:xfrm>
        </p:spPr>
        <p:txBody>
          <a:bodyPr/>
          <a:lstStyle/>
          <a:p>
            <a:r>
              <a:rPr lang="en-US" sz="2800"/>
              <a:t>Latin translation, beginning with "Dixit algorizmi" </a:t>
            </a:r>
          </a:p>
          <a:p>
            <a:endParaRPr lang="en-US" sz="2800"/>
          </a:p>
          <a:p>
            <a:r>
              <a:rPr lang="en-US" sz="2800"/>
              <a:t>His name is the origin of our word “algorithm”</a:t>
            </a:r>
          </a:p>
        </p:txBody>
      </p:sp>
      <p:pic>
        <p:nvPicPr>
          <p:cNvPr id="35852" name="Picture 12" descr="Page from a Latin translation, beginning with &quot;Dixit algorizmi&quot;">
            <a:hlinkClick r:id="rId2"/>
          </p:cNvPr>
          <p:cNvPicPr>
            <a:picLocks noChangeAspect="1" noChangeArrowheads="1"/>
          </p:cNvPicPr>
          <p:nvPr/>
        </p:nvPicPr>
        <p:blipFill>
          <a:blip r:embed="rId3"/>
          <a:srcRect/>
          <a:stretch>
            <a:fillRect/>
          </a:stretch>
        </p:blipFill>
        <p:spPr bwMode="auto">
          <a:xfrm>
            <a:off x="0" y="685800"/>
            <a:ext cx="4335463" cy="6019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Six Types of Quadratics</a:t>
            </a:r>
          </a:p>
        </p:txBody>
      </p:sp>
      <p:sp>
        <p:nvSpPr>
          <p:cNvPr id="30723" name="Rectangle 3"/>
          <p:cNvSpPr>
            <a:spLocks noGrp="1" noChangeArrowheads="1"/>
          </p:cNvSpPr>
          <p:nvPr>
            <p:ph type="body" idx="1"/>
          </p:nvPr>
        </p:nvSpPr>
        <p:spPr>
          <a:xfrm>
            <a:off x="457200" y="1447800"/>
            <a:ext cx="8229600" cy="5181600"/>
          </a:xfrm>
        </p:spPr>
        <p:txBody>
          <a:bodyPr/>
          <a:lstStyle/>
          <a:p>
            <a:pPr marL="533400" indent="-533400">
              <a:lnSpc>
                <a:spcPct val="80000"/>
              </a:lnSpc>
              <a:buFontTx/>
              <a:buAutoNum type="arabicPeriod"/>
            </a:pPr>
            <a:r>
              <a:rPr lang="en-US" sz="2800"/>
              <a:t>Squares equal to roots </a:t>
            </a:r>
          </a:p>
          <a:p>
            <a:pPr marL="914400" lvl="1" indent="-457200">
              <a:lnSpc>
                <a:spcPct val="80000"/>
              </a:lnSpc>
              <a:buFontTx/>
              <a:buChar char="•"/>
            </a:pPr>
            <a:r>
              <a:rPr lang="en-US" sz="2400"/>
              <a:t>x² = 5x</a:t>
            </a:r>
          </a:p>
          <a:p>
            <a:pPr marL="533400" indent="-533400">
              <a:lnSpc>
                <a:spcPct val="80000"/>
              </a:lnSpc>
              <a:buFontTx/>
              <a:buAutoNum type="arabicPeriod"/>
            </a:pPr>
            <a:r>
              <a:rPr lang="en-US" sz="2800"/>
              <a:t>Squares equal to numbers 	</a:t>
            </a:r>
          </a:p>
          <a:p>
            <a:pPr marL="914400" lvl="1" indent="-457200">
              <a:lnSpc>
                <a:spcPct val="80000"/>
              </a:lnSpc>
              <a:buFontTx/>
              <a:buChar char="•"/>
            </a:pPr>
            <a:r>
              <a:rPr lang="en-US" sz="2400"/>
              <a:t>x² = 9</a:t>
            </a:r>
          </a:p>
          <a:p>
            <a:pPr marL="533400" indent="-533400">
              <a:lnSpc>
                <a:spcPct val="80000"/>
              </a:lnSpc>
              <a:buFontTx/>
              <a:buAutoNum type="arabicPeriod"/>
            </a:pPr>
            <a:r>
              <a:rPr lang="en-US" sz="2800"/>
              <a:t>Roots equal to numbers </a:t>
            </a:r>
          </a:p>
          <a:p>
            <a:pPr marL="914400" lvl="1" indent="-457200">
              <a:lnSpc>
                <a:spcPct val="80000"/>
              </a:lnSpc>
              <a:buFontTx/>
              <a:buChar char="•"/>
            </a:pPr>
            <a:r>
              <a:rPr lang="en-US" sz="2400"/>
              <a:t>4x = 20</a:t>
            </a:r>
          </a:p>
          <a:p>
            <a:pPr marL="533400" indent="-533400">
              <a:lnSpc>
                <a:spcPct val="80000"/>
              </a:lnSpc>
              <a:buFontTx/>
              <a:buAutoNum type="arabicPeriod"/>
            </a:pPr>
            <a:r>
              <a:rPr lang="en-US" sz="2800" i="1"/>
              <a:t>Squares and roots equal to numbers</a:t>
            </a:r>
            <a:r>
              <a:rPr lang="en-US" sz="2800"/>
              <a:t> </a:t>
            </a:r>
          </a:p>
          <a:p>
            <a:pPr marL="914400" lvl="1" indent="-457200">
              <a:lnSpc>
                <a:spcPct val="80000"/>
              </a:lnSpc>
              <a:buFontTx/>
              <a:buChar char="•"/>
            </a:pPr>
            <a:r>
              <a:rPr lang="en-US" sz="2400"/>
              <a:t>x² + 10x = 39</a:t>
            </a:r>
          </a:p>
          <a:p>
            <a:pPr marL="533400" indent="-533400">
              <a:lnSpc>
                <a:spcPct val="80000"/>
              </a:lnSpc>
              <a:buFontTx/>
              <a:buAutoNum type="arabicPeriod"/>
            </a:pPr>
            <a:r>
              <a:rPr lang="en-US" sz="2800"/>
              <a:t>Squares and numbers equal to roots </a:t>
            </a:r>
          </a:p>
          <a:p>
            <a:pPr marL="914400" lvl="1" indent="-457200">
              <a:lnSpc>
                <a:spcPct val="80000"/>
              </a:lnSpc>
              <a:buFontTx/>
              <a:buChar char="•"/>
            </a:pPr>
            <a:r>
              <a:rPr lang="en-US" sz="2400"/>
              <a:t>x² + 21 = 10x</a:t>
            </a:r>
          </a:p>
          <a:p>
            <a:pPr marL="533400" indent="-533400">
              <a:lnSpc>
                <a:spcPct val="80000"/>
              </a:lnSpc>
              <a:buFontTx/>
              <a:buAutoNum type="arabicPeriod"/>
            </a:pPr>
            <a:r>
              <a:rPr lang="en-US" sz="2800"/>
              <a:t>Roots and numbers equal to squares </a:t>
            </a:r>
          </a:p>
          <a:p>
            <a:pPr marL="914400" lvl="1" indent="-457200">
              <a:lnSpc>
                <a:spcPct val="80000"/>
              </a:lnSpc>
              <a:buFontTx/>
              <a:buChar char="•"/>
            </a:pPr>
            <a:r>
              <a:rPr lang="en-US" sz="2400"/>
              <a:t>3x + 4 = x²</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ompleting_the_square_307"/>
          <p:cNvPicPr>
            <a:picLocks noChangeAspect="1" noChangeArrowheads="1"/>
          </p:cNvPicPr>
          <p:nvPr/>
        </p:nvPicPr>
        <p:blipFill>
          <a:blip r:embed="rId3"/>
          <a:srcRect/>
          <a:stretch>
            <a:fillRect/>
          </a:stretch>
        </p:blipFill>
        <p:spPr bwMode="auto">
          <a:xfrm>
            <a:off x="152400" y="152400"/>
            <a:ext cx="3586163" cy="6705600"/>
          </a:xfrm>
          <a:prstGeom prst="rect">
            <a:avLst/>
          </a:prstGeom>
          <a:noFill/>
        </p:spPr>
      </p:pic>
      <p:pic>
        <p:nvPicPr>
          <p:cNvPr id="5126" name="Picture 6"/>
          <p:cNvPicPr>
            <a:picLocks noChangeAspect="1" noChangeArrowheads="1"/>
          </p:cNvPicPr>
          <p:nvPr/>
        </p:nvPicPr>
        <p:blipFill>
          <a:blip r:embed="rId4"/>
          <a:srcRect/>
          <a:stretch>
            <a:fillRect/>
          </a:stretch>
        </p:blipFill>
        <p:spPr bwMode="auto">
          <a:xfrm>
            <a:off x="4038600" y="304800"/>
            <a:ext cx="5041900" cy="5562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457200" y="228600"/>
            <a:ext cx="8229600" cy="6324600"/>
          </a:xfrm>
        </p:spPr>
        <p:txBody>
          <a:bodyPr/>
          <a:lstStyle/>
          <a:p>
            <a:pPr>
              <a:lnSpc>
                <a:spcPct val="90000"/>
              </a:lnSpc>
            </a:pPr>
            <a:r>
              <a:rPr lang="en-US"/>
              <a:t>One day a monk leaves at sunrise to climb a mountain. He walks at a leisurely pace, sometimes stopping to enjoy the view, even retracing his path to look again at a pretty flower. He arrives at the summit at sundown, spends the night meditating, and starts home down the same path the next day at sunrise, arriving home at sunset. </a:t>
            </a:r>
          </a:p>
          <a:p>
            <a:pPr>
              <a:lnSpc>
                <a:spcPct val="90000"/>
              </a:lnSpc>
            </a:pPr>
            <a:endParaRPr lang="en-US"/>
          </a:p>
          <a:p>
            <a:pPr>
              <a:lnSpc>
                <a:spcPct val="90000"/>
              </a:lnSpc>
            </a:pPr>
            <a:r>
              <a:rPr lang="en-US"/>
              <a:t>Was there a time of day when he was exactly at the same point on the trail on the two days?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sz="4000"/>
              <a:t>Abstraction makes </a:t>
            </a:r>
            <a:br>
              <a:rPr lang="en-US" sz="4000"/>
            </a:br>
            <a:r>
              <a:rPr lang="en-US" sz="4000"/>
              <a:t>mathematics easier !</a:t>
            </a:r>
          </a:p>
        </p:txBody>
      </p:sp>
      <p:sp>
        <p:nvSpPr>
          <p:cNvPr id="41987" name="Rectangle 3"/>
          <p:cNvSpPr>
            <a:spLocks noGrp="1" noChangeArrowheads="1"/>
          </p:cNvSpPr>
          <p:nvPr>
            <p:ph type="body" idx="1"/>
          </p:nvPr>
        </p:nvSpPr>
        <p:spPr/>
        <p:txBody>
          <a:bodyPr/>
          <a:lstStyle/>
          <a:p>
            <a:endParaRPr lang="en-US"/>
          </a:p>
          <a:p>
            <a:r>
              <a:rPr lang="en-US"/>
              <a:t>The introduction of zero</a:t>
            </a:r>
          </a:p>
          <a:p>
            <a:endParaRPr lang="en-US"/>
          </a:p>
          <a:p>
            <a:r>
              <a:rPr lang="en-US"/>
              <a:t>The coefficients include negative reals</a:t>
            </a:r>
          </a:p>
          <a:p>
            <a:endParaRPr lang="en-US"/>
          </a:p>
          <a:p>
            <a:r>
              <a:rPr lang="en-US"/>
              <a:t> </a:t>
            </a:r>
            <a:r>
              <a:rPr lang="en-US" b="1"/>
              <a:t>a x</a:t>
            </a:r>
            <a:r>
              <a:rPr lang="en-US" b="1" baseline="30000"/>
              <a:t>2 </a:t>
            </a:r>
            <a:r>
              <a:rPr lang="en-US" b="1"/>
              <a:t>+ b x + c = 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685800"/>
            <a:ext cx="8229600" cy="5486400"/>
          </a:xfrm>
        </p:spPr>
        <p:txBody>
          <a:bodyPr/>
          <a:lstStyle/>
          <a:p>
            <a:r>
              <a:rPr lang="en-US"/>
              <a:t>	Although “Euler” is pronounced “Oil-er”, </a:t>
            </a:r>
            <a:br>
              <a:rPr lang="en-US"/>
            </a:br>
            <a:r>
              <a:rPr lang="en-US"/>
              <a:t>	it does not follow that </a:t>
            </a:r>
            <a:br>
              <a:rPr lang="en-US"/>
            </a:br>
            <a:r>
              <a:rPr lang="en-US"/>
              <a:t>	“Euclid” is pronounced </a:t>
            </a:r>
            <a:br>
              <a:rPr lang="en-US"/>
            </a:br>
            <a:r>
              <a:rPr lang="en-US"/>
              <a:t>“Oi-clid.” </a:t>
            </a:r>
            <a:br>
              <a:rPr lang="en-US"/>
            </a:b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Euler about 1737, age 30</a:t>
            </a:r>
          </a:p>
        </p:txBody>
      </p:sp>
      <p:sp>
        <p:nvSpPr>
          <p:cNvPr id="89091" name="Rectangle 3"/>
          <p:cNvSpPr>
            <a:spLocks noGrp="1" noChangeArrowheads="1"/>
          </p:cNvSpPr>
          <p:nvPr>
            <p:ph type="body" sz="half" idx="1"/>
          </p:nvPr>
        </p:nvSpPr>
        <p:spPr>
          <a:xfrm>
            <a:off x="457200" y="1524000"/>
            <a:ext cx="4038600" cy="5334000"/>
          </a:xfrm>
        </p:spPr>
        <p:txBody>
          <a:bodyPr/>
          <a:lstStyle/>
          <a:p>
            <a:pPr>
              <a:lnSpc>
                <a:spcPct val="90000"/>
              </a:lnSpc>
            </a:pPr>
            <a:r>
              <a:rPr lang="en-US" sz="2800"/>
              <a:t>Painting by J. Brucker</a:t>
            </a:r>
          </a:p>
          <a:p>
            <a:pPr>
              <a:lnSpc>
                <a:spcPct val="90000"/>
              </a:lnSpc>
            </a:pPr>
            <a:r>
              <a:rPr lang="en-US" sz="2800"/>
              <a:t>1737 mezzotint by Sokolov</a:t>
            </a:r>
          </a:p>
          <a:p>
            <a:pPr>
              <a:lnSpc>
                <a:spcPct val="90000"/>
              </a:lnSpc>
            </a:pPr>
            <a:r>
              <a:rPr lang="en-US" sz="2800"/>
              <a:t>Black below and above right eye</a:t>
            </a:r>
          </a:p>
          <a:p>
            <a:pPr>
              <a:lnSpc>
                <a:spcPct val="90000"/>
              </a:lnSpc>
            </a:pPr>
            <a:r>
              <a:rPr lang="en-US" sz="2800"/>
              <a:t>Fluid around eye is infected</a:t>
            </a:r>
          </a:p>
          <a:p>
            <a:pPr>
              <a:lnSpc>
                <a:spcPct val="90000"/>
              </a:lnSpc>
            </a:pPr>
            <a:r>
              <a:rPr lang="en-US" sz="2800"/>
              <a:t>“Eye will shrink and become a raisin”</a:t>
            </a:r>
          </a:p>
          <a:p>
            <a:pPr>
              <a:lnSpc>
                <a:spcPct val="90000"/>
              </a:lnSpc>
            </a:pPr>
            <a:r>
              <a:rPr lang="en-US" sz="2800"/>
              <a:t>Ask your ophthalmologist</a:t>
            </a:r>
          </a:p>
          <a:p>
            <a:pPr>
              <a:lnSpc>
                <a:spcPct val="90000"/>
              </a:lnSpc>
            </a:pPr>
            <a:r>
              <a:rPr lang="en-US" sz="1800"/>
              <a:t>Thanks to Florence Fasanelli</a:t>
            </a:r>
          </a:p>
        </p:txBody>
      </p:sp>
      <p:sp>
        <p:nvSpPr>
          <p:cNvPr id="89092" name="Rectangle 4"/>
          <p:cNvSpPr>
            <a:spLocks noGrp="1" noChangeArrowheads="1"/>
          </p:cNvSpPr>
          <p:nvPr>
            <p:ph sz="half" idx="2"/>
          </p:nvPr>
        </p:nvSpPr>
        <p:spPr/>
        <p:txBody>
          <a:bodyPr/>
          <a:lstStyle/>
          <a:p>
            <a:pPr>
              <a:lnSpc>
                <a:spcPct val="90000"/>
              </a:lnSpc>
            </a:pPr>
            <a:endParaRPr lang="en-US" sz="2800"/>
          </a:p>
        </p:txBody>
      </p:sp>
      <p:pic>
        <p:nvPicPr>
          <p:cNvPr id="89093" name="Picture 5" descr="Euler_10"/>
          <p:cNvPicPr>
            <a:picLocks noChangeAspect="1" noChangeArrowheads="1"/>
          </p:cNvPicPr>
          <p:nvPr/>
        </p:nvPicPr>
        <p:blipFill>
          <a:blip r:embed="rId2"/>
          <a:srcRect/>
          <a:stretch>
            <a:fillRect/>
          </a:stretch>
        </p:blipFill>
        <p:spPr bwMode="auto">
          <a:xfrm>
            <a:off x="4648200" y="1447800"/>
            <a:ext cx="4338638"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1000"/>
                                        <p:tgtEl>
                                          <p:spTgt spid="89091">
                                            <p:txEl>
                                              <p:pRg st="0" end="0"/>
                                            </p:txEl>
                                          </p:spTgt>
                                        </p:tgtEl>
                                      </p:cBhvr>
                                    </p:animEffect>
                                    <p:anim calcmode="lin" valueType="num">
                                      <p:cBhvr>
                                        <p:cTn id="8" dur="1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90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9091">
                                            <p:txEl>
                                              <p:pRg st="1" end="1"/>
                                            </p:txEl>
                                          </p:spTgt>
                                        </p:tgtEl>
                                        <p:attrNameLst>
                                          <p:attrName>style.visibility</p:attrName>
                                        </p:attrNameLst>
                                      </p:cBhvr>
                                      <p:to>
                                        <p:strVal val="visible"/>
                                      </p:to>
                                    </p:set>
                                    <p:animEffect transition="in" filter="fade">
                                      <p:cBhvr>
                                        <p:cTn id="14" dur="1000"/>
                                        <p:tgtEl>
                                          <p:spTgt spid="89091">
                                            <p:txEl>
                                              <p:pRg st="1" end="1"/>
                                            </p:txEl>
                                          </p:spTgt>
                                        </p:tgtEl>
                                      </p:cBhvr>
                                    </p:animEffect>
                                    <p:anim calcmode="lin" valueType="num">
                                      <p:cBhvr>
                                        <p:cTn id="15" dur="10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90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9091">
                                            <p:txEl>
                                              <p:pRg st="2" end="2"/>
                                            </p:txEl>
                                          </p:spTgt>
                                        </p:tgtEl>
                                        <p:attrNameLst>
                                          <p:attrName>style.visibility</p:attrName>
                                        </p:attrNameLst>
                                      </p:cBhvr>
                                      <p:to>
                                        <p:strVal val="visible"/>
                                      </p:to>
                                    </p:set>
                                    <p:animEffect transition="in" filter="fade">
                                      <p:cBhvr>
                                        <p:cTn id="21" dur="1000"/>
                                        <p:tgtEl>
                                          <p:spTgt spid="89091">
                                            <p:txEl>
                                              <p:pRg st="2" end="2"/>
                                            </p:txEl>
                                          </p:spTgt>
                                        </p:tgtEl>
                                      </p:cBhvr>
                                    </p:animEffect>
                                    <p:anim calcmode="lin" valueType="num">
                                      <p:cBhvr>
                                        <p:cTn id="22" dur="10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90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9091">
                                            <p:txEl>
                                              <p:pRg st="3" end="3"/>
                                            </p:txEl>
                                          </p:spTgt>
                                        </p:tgtEl>
                                        <p:attrNameLst>
                                          <p:attrName>style.visibility</p:attrName>
                                        </p:attrNameLst>
                                      </p:cBhvr>
                                      <p:to>
                                        <p:strVal val="visible"/>
                                      </p:to>
                                    </p:set>
                                    <p:animEffect transition="in" filter="fade">
                                      <p:cBhvr>
                                        <p:cTn id="28" dur="1000"/>
                                        <p:tgtEl>
                                          <p:spTgt spid="89091">
                                            <p:txEl>
                                              <p:pRg st="3" end="3"/>
                                            </p:txEl>
                                          </p:spTgt>
                                        </p:tgtEl>
                                      </p:cBhvr>
                                    </p:animEffect>
                                    <p:anim calcmode="lin" valueType="num">
                                      <p:cBhvr>
                                        <p:cTn id="29" dur="10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90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9091">
                                            <p:txEl>
                                              <p:pRg st="4" end="4"/>
                                            </p:txEl>
                                          </p:spTgt>
                                        </p:tgtEl>
                                        <p:attrNameLst>
                                          <p:attrName>style.visibility</p:attrName>
                                        </p:attrNameLst>
                                      </p:cBhvr>
                                      <p:to>
                                        <p:strVal val="visible"/>
                                      </p:to>
                                    </p:set>
                                    <p:animEffect transition="in" filter="fade">
                                      <p:cBhvr>
                                        <p:cTn id="35" dur="1000"/>
                                        <p:tgtEl>
                                          <p:spTgt spid="89091">
                                            <p:txEl>
                                              <p:pRg st="4" end="4"/>
                                            </p:txEl>
                                          </p:spTgt>
                                        </p:tgtEl>
                                      </p:cBhvr>
                                    </p:animEffect>
                                    <p:anim calcmode="lin" valueType="num">
                                      <p:cBhvr>
                                        <p:cTn id="36" dur="10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90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9091">
                                            <p:txEl>
                                              <p:pRg st="5" end="5"/>
                                            </p:txEl>
                                          </p:spTgt>
                                        </p:tgtEl>
                                        <p:attrNameLst>
                                          <p:attrName>style.visibility</p:attrName>
                                        </p:attrNameLst>
                                      </p:cBhvr>
                                      <p:to>
                                        <p:strVal val="visible"/>
                                      </p:to>
                                    </p:set>
                                    <p:animEffect transition="in" filter="fade">
                                      <p:cBhvr>
                                        <p:cTn id="42" dur="1000"/>
                                        <p:tgtEl>
                                          <p:spTgt spid="89091">
                                            <p:txEl>
                                              <p:pRg st="5" end="5"/>
                                            </p:txEl>
                                          </p:spTgt>
                                        </p:tgtEl>
                                      </p:cBhvr>
                                    </p:animEffect>
                                    <p:anim calcmode="lin" valueType="num">
                                      <p:cBhvr>
                                        <p:cTn id="43" dur="1000" fill="hold"/>
                                        <p:tgtEl>
                                          <p:spTgt spid="8909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90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9091">
                                            <p:txEl>
                                              <p:pRg st="6" end="6"/>
                                            </p:txEl>
                                          </p:spTgt>
                                        </p:tgtEl>
                                        <p:attrNameLst>
                                          <p:attrName>style.visibility</p:attrName>
                                        </p:attrNameLst>
                                      </p:cBhvr>
                                      <p:to>
                                        <p:strVal val="visible"/>
                                      </p:to>
                                    </p:set>
                                    <p:animEffect transition="in" filter="fade">
                                      <p:cBhvr>
                                        <p:cTn id="49" dur="1000"/>
                                        <p:tgtEl>
                                          <p:spTgt spid="89091">
                                            <p:txEl>
                                              <p:pRg st="6" end="6"/>
                                            </p:txEl>
                                          </p:spTgt>
                                        </p:tgtEl>
                                      </p:cBhvr>
                                    </p:animEffect>
                                    <p:anim calcmode="lin" valueType="num">
                                      <p:cBhvr>
                                        <p:cTn id="50" dur="1000" fill="hold"/>
                                        <p:tgtEl>
                                          <p:spTgt spid="8909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90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4000"/>
              <a:t>Euler creates trig </a:t>
            </a:r>
            <a:r>
              <a:rPr lang="en-US" sz="4000" i="1"/>
              <a:t>functions</a:t>
            </a:r>
            <a:r>
              <a:rPr lang="en-US" sz="4000"/>
              <a:t> in 1739</a:t>
            </a:r>
          </a:p>
        </p:txBody>
      </p:sp>
      <p:pic>
        <p:nvPicPr>
          <p:cNvPr id="88067" name="Picture 3"/>
          <p:cNvPicPr>
            <a:picLocks noGrp="1" noChangeAspect="1" noChangeArrowheads="1"/>
          </p:cNvPicPr>
          <p:nvPr>
            <p:ph idx="1"/>
          </p:nvPr>
        </p:nvPicPr>
        <p:blipFill>
          <a:blip r:embed="rId2"/>
          <a:srcRect/>
          <a:stretch>
            <a:fillRect/>
          </a:stretch>
        </p:blipFill>
        <p:spPr>
          <a:xfrm>
            <a:off x="228600" y="1752600"/>
            <a:ext cx="8686800" cy="4462463"/>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Grp="1" noChangeAspect="1" noChangeArrowheads="1"/>
          </p:cNvPicPr>
          <p:nvPr>
            <p:ph sz="half" idx="2"/>
          </p:nvPr>
        </p:nvPicPr>
        <p:blipFill>
          <a:blip r:embed="rId2"/>
          <a:srcRect/>
          <a:stretch>
            <a:fillRect/>
          </a:stretch>
        </p:blipFill>
        <p:spPr>
          <a:xfrm>
            <a:off x="0" y="0"/>
            <a:ext cx="5040313" cy="6858000"/>
          </a:xfrm>
        </p:spPr>
      </p:pic>
      <p:pic>
        <p:nvPicPr>
          <p:cNvPr id="90116" name="Picture 4" descr="Euler_9"/>
          <p:cNvPicPr>
            <a:picLocks noChangeAspect="1" noChangeArrowheads="1"/>
          </p:cNvPicPr>
          <p:nvPr/>
        </p:nvPicPr>
        <p:blipFill>
          <a:blip r:embed="rId3"/>
          <a:srcRect/>
          <a:stretch>
            <a:fillRect/>
          </a:stretch>
        </p:blipFill>
        <p:spPr bwMode="auto">
          <a:xfrm>
            <a:off x="4648200" y="533400"/>
            <a:ext cx="4391025" cy="5105400"/>
          </a:xfrm>
          <a:prstGeom prst="rect">
            <a:avLst/>
          </a:prstGeom>
          <a:noFill/>
        </p:spPr>
      </p:pic>
      <p:pic>
        <p:nvPicPr>
          <p:cNvPr id="90117" name="Picture 5" descr="Euler_9"/>
          <p:cNvPicPr>
            <a:picLocks noChangeAspect="1" noChangeArrowheads="1"/>
          </p:cNvPicPr>
          <p:nvPr/>
        </p:nvPicPr>
        <p:blipFill>
          <a:blip r:embed="rId3"/>
          <a:srcRect/>
          <a:stretch>
            <a:fillRect/>
          </a:stretch>
        </p:blipFill>
        <p:spPr bwMode="auto">
          <a:xfrm>
            <a:off x="4752975" y="533400"/>
            <a:ext cx="4391025" cy="5105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Grp="1" noChangeAspect="1" noChangeArrowheads="1"/>
          </p:cNvPicPr>
          <p:nvPr>
            <p:ph sz="half" idx="1"/>
          </p:nvPr>
        </p:nvPicPr>
        <p:blipFill>
          <a:blip r:embed="rId2"/>
          <a:srcRect/>
          <a:stretch>
            <a:fillRect/>
          </a:stretch>
        </p:blipFill>
        <p:spPr>
          <a:xfrm>
            <a:off x="1447800" y="0"/>
            <a:ext cx="5486400" cy="6858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274638"/>
            <a:ext cx="8229600" cy="6278562"/>
          </a:xfrm>
        </p:spPr>
        <p:txBody>
          <a:bodyPr/>
          <a:lstStyle/>
          <a:p>
            <a:pPr algn="l"/>
            <a:r>
              <a:rPr lang="en-US" sz="4000"/>
              <a:t>Often I have considered the fact that most of the difficulties which block the progress of students trying to learn analysis stem from this: that although they understand little of ordinary algebra, still they attempt this more subtle art. </a:t>
            </a:r>
            <a:br>
              <a:rPr lang="en-US" sz="4000"/>
            </a:br>
            <a:r>
              <a:rPr lang="en-US" sz="4000"/>
              <a:t/>
            </a:r>
            <a:br>
              <a:rPr lang="en-US" sz="4000"/>
            </a:br>
            <a:r>
              <a:rPr lang="en-US" sz="1600"/>
              <a:t>From the preface of the </a:t>
            </a:r>
            <a:r>
              <a:rPr lang="en-US" sz="1600" i="1"/>
              <a:t>Introductio</a:t>
            </a:r>
            <a:endParaRPr lang="en-US" sz="16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Chapter 1: Functions</a:t>
            </a:r>
          </a:p>
        </p:txBody>
      </p:sp>
      <p:sp>
        <p:nvSpPr>
          <p:cNvPr id="93187" name="Rectangle 3"/>
          <p:cNvSpPr>
            <a:spLocks noGrp="1" noChangeArrowheads="1"/>
          </p:cNvSpPr>
          <p:nvPr>
            <p:ph type="body" sz="half" idx="1"/>
          </p:nvPr>
        </p:nvSpPr>
        <p:spPr/>
        <p:txBody>
          <a:bodyPr/>
          <a:lstStyle/>
          <a:p>
            <a:pPr>
              <a:buFontTx/>
              <a:buNone/>
            </a:pPr>
            <a:endParaRPr lang="en-US" sz="2800"/>
          </a:p>
          <a:p>
            <a:pPr>
              <a:buFontTx/>
              <a:buNone/>
            </a:pPr>
            <a:r>
              <a:rPr lang="en-US" sz="2800"/>
              <a:t>A change of Ontology: </a:t>
            </a:r>
          </a:p>
          <a:p>
            <a:pPr>
              <a:buFontTx/>
              <a:buNone/>
            </a:pPr>
            <a:endParaRPr lang="en-US" sz="2800"/>
          </a:p>
          <a:p>
            <a:pPr>
              <a:buFontTx/>
              <a:buNone/>
            </a:pPr>
            <a:r>
              <a:rPr lang="en-US" sz="2800"/>
              <a:t>Study functions </a:t>
            </a:r>
          </a:p>
          <a:p>
            <a:pPr>
              <a:buFontTx/>
              <a:buNone/>
            </a:pPr>
            <a:r>
              <a:rPr lang="en-US" sz="2800"/>
              <a:t>not curves</a:t>
            </a:r>
          </a:p>
        </p:txBody>
      </p:sp>
      <p:sp>
        <p:nvSpPr>
          <p:cNvPr id="93188" name="Rectangle 4"/>
          <p:cNvSpPr>
            <a:spLocks noGrp="1" noChangeArrowheads="1"/>
          </p:cNvSpPr>
          <p:nvPr>
            <p:ph sz="half" idx="2"/>
          </p:nvPr>
        </p:nvSpPr>
        <p:spPr/>
        <p:txBody>
          <a:bodyPr/>
          <a:lstStyle/>
          <a:p>
            <a:endParaRPr lang="en-US" sz="2800"/>
          </a:p>
        </p:txBody>
      </p:sp>
      <p:pic>
        <p:nvPicPr>
          <p:cNvPr id="93189" name="Picture 5" descr="euler"/>
          <p:cNvPicPr>
            <a:picLocks noChangeAspect="1" noChangeArrowheads="1"/>
          </p:cNvPicPr>
          <p:nvPr/>
        </p:nvPicPr>
        <p:blipFill>
          <a:blip r:embed="rId2"/>
          <a:srcRect/>
          <a:stretch>
            <a:fillRect/>
          </a:stretch>
        </p:blipFill>
        <p:spPr bwMode="auto">
          <a:xfrm>
            <a:off x="4724400" y="1752600"/>
            <a:ext cx="3781425" cy="36385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181600" y="274638"/>
            <a:ext cx="3505200" cy="1143000"/>
          </a:xfrm>
        </p:spPr>
        <p:txBody>
          <a:bodyPr>
            <a:normAutofit fontScale="90000"/>
          </a:bodyPr>
          <a:lstStyle/>
          <a:p>
            <a:r>
              <a:rPr lang="en-US" sz="4000"/>
              <a:t>VIII. Trig Functions</a:t>
            </a:r>
          </a:p>
        </p:txBody>
      </p:sp>
      <p:sp>
        <p:nvSpPr>
          <p:cNvPr id="94211" name="Rectangle 3"/>
          <p:cNvSpPr>
            <a:spLocks noGrp="1" noChangeArrowheads="1"/>
          </p:cNvSpPr>
          <p:nvPr>
            <p:ph sz="half" idx="1"/>
          </p:nvPr>
        </p:nvSpPr>
        <p:spPr/>
        <p:txBody>
          <a:bodyPr/>
          <a:lstStyle/>
          <a:p>
            <a:endParaRPr lang="en-US"/>
          </a:p>
        </p:txBody>
      </p:sp>
      <p:pic>
        <p:nvPicPr>
          <p:cNvPr id="94213" name="Picture 5"/>
          <p:cNvPicPr>
            <a:picLocks noChangeAspect="1" noChangeArrowheads="1"/>
          </p:cNvPicPr>
          <p:nvPr/>
        </p:nvPicPr>
        <p:blipFill>
          <a:blip r:embed="rId2"/>
          <a:srcRect/>
          <a:stretch>
            <a:fillRect/>
          </a:stretch>
        </p:blipFill>
        <p:spPr bwMode="auto">
          <a:xfrm>
            <a:off x="5335588" y="1828800"/>
            <a:ext cx="3630612" cy="4648200"/>
          </a:xfrm>
          <a:prstGeom prst="rect">
            <a:avLst/>
          </a:prstGeom>
          <a:noFill/>
          <a:ln w="9525">
            <a:noFill/>
            <a:miter lim="800000"/>
            <a:headEnd/>
            <a:tailEnd/>
          </a:ln>
          <a:effectLst/>
        </p:spPr>
      </p:pic>
      <p:pic>
        <p:nvPicPr>
          <p:cNvPr id="94214" name="Picture 6"/>
          <p:cNvPicPr>
            <a:picLocks noChangeAspect="1" noChangeArrowheads="1"/>
          </p:cNvPicPr>
          <p:nvPr/>
        </p:nvPicPr>
        <p:blipFill>
          <a:blip r:embed="rId3"/>
          <a:srcRect/>
          <a:stretch>
            <a:fillRect/>
          </a:stretch>
        </p:blipFill>
        <p:spPr bwMode="auto">
          <a:xfrm>
            <a:off x="0" y="0"/>
            <a:ext cx="48768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457200" y="304800"/>
            <a:ext cx="8229600" cy="5821363"/>
          </a:xfrm>
        </p:spPr>
        <p:txBody>
          <a:bodyPr/>
          <a:lstStyle/>
          <a:p>
            <a:pPr>
              <a:buFontTx/>
              <a:buNone/>
            </a:pPr>
            <a:r>
              <a:rPr lang="en-US"/>
              <a:t>	He showed a new algorithm which he found for circular quantities, for which its introduction provided for an entire revolution in the science of calculations, and after having found the utility in the calculus of sine, for which he is truly the author . . . </a:t>
            </a:r>
          </a:p>
          <a:p>
            <a:pPr algn="r">
              <a:buFontTx/>
              <a:buNone/>
            </a:pPr>
            <a:r>
              <a:rPr lang="en-US"/>
              <a:t>Eulogy by Nicolas Fuss</a:t>
            </a:r>
            <a:r>
              <a:rPr lang="en-US" b="1"/>
              <a:t>, </a:t>
            </a:r>
            <a:r>
              <a:rPr lang="en-US"/>
              <a:t>1783</a:t>
            </a:r>
          </a:p>
          <a:p>
            <a:pPr>
              <a:buFontTx/>
              <a:buNone/>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this date </a:t>
            </a:r>
            <a:r>
              <a:rPr lang="en-US" dirty="0" smtClean="0">
                <a:latin typeface="Symbol" pitchFamily="18" charset="2"/>
              </a:rPr>
              <a:t>-</a:t>
            </a:r>
            <a:r>
              <a:rPr lang="en-US" dirty="0" smtClean="0"/>
              <a:t> April 3 </a:t>
            </a:r>
            <a:r>
              <a:rPr lang="en-US" dirty="0" smtClean="0">
                <a:latin typeface="Symbol" pitchFamily="18" charset="2"/>
              </a:rPr>
              <a:t>-</a:t>
            </a:r>
            <a:endParaRPr lang="en-US" dirty="0"/>
          </a:p>
        </p:txBody>
      </p:sp>
      <p:sp>
        <p:nvSpPr>
          <p:cNvPr id="3" name="Content Placeholder 2"/>
          <p:cNvSpPr>
            <a:spLocks noGrp="1"/>
          </p:cNvSpPr>
          <p:nvPr>
            <p:ph idx="1"/>
          </p:nvPr>
        </p:nvSpPr>
        <p:spPr>
          <a:xfrm>
            <a:off x="457200" y="1600201"/>
            <a:ext cx="8229600" cy="1371599"/>
          </a:xfrm>
        </p:spPr>
        <p:txBody>
          <a:bodyPr>
            <a:normAutofit/>
          </a:bodyPr>
          <a:lstStyle/>
          <a:p>
            <a:r>
              <a:rPr lang="en-US" dirty="0" smtClean="0"/>
              <a:t>in 1717 Jacques </a:t>
            </a:r>
            <a:r>
              <a:rPr lang="en-US" dirty="0" err="1" smtClean="0"/>
              <a:t>Ozanam</a:t>
            </a:r>
            <a:r>
              <a:rPr lang="en-US" dirty="0" smtClean="0"/>
              <a:t> died. He is noted for his book on mathematical recreations. </a:t>
            </a:r>
          </a:p>
        </p:txBody>
      </p:sp>
      <p:pic>
        <p:nvPicPr>
          <p:cNvPr id="29698" name="Picture 2" descr="http://4.bp.blogspot.com/_MvRKPMHz1LI/SGFRZEz0xwI/AAAAAAAAErg/ANB_CU7OHeI/s400/amusements_04.JPG"/>
          <p:cNvPicPr>
            <a:picLocks noChangeAspect="1" noChangeArrowheads="1"/>
          </p:cNvPicPr>
          <p:nvPr/>
        </p:nvPicPr>
        <p:blipFill>
          <a:blip r:embed="rId3"/>
          <a:srcRect/>
          <a:stretch>
            <a:fillRect/>
          </a:stretch>
        </p:blipFill>
        <p:spPr bwMode="auto">
          <a:xfrm>
            <a:off x="4038600" y="2824733"/>
            <a:ext cx="5105400" cy="4033267"/>
          </a:xfrm>
          <a:prstGeom prst="rect">
            <a:avLst/>
          </a:prstGeom>
          <a:noFill/>
        </p:spPr>
      </p:pic>
      <p:sp>
        <p:nvSpPr>
          <p:cNvPr id="5" name="Rectangle 4"/>
          <p:cNvSpPr/>
          <p:nvPr/>
        </p:nvSpPr>
        <p:spPr>
          <a:xfrm>
            <a:off x="152400" y="2819400"/>
            <a:ext cx="3657600" cy="3539430"/>
          </a:xfrm>
          <a:prstGeom prst="rect">
            <a:avLst/>
          </a:prstGeom>
        </p:spPr>
        <p:txBody>
          <a:bodyPr wrap="square">
            <a:spAutoFit/>
          </a:bodyPr>
          <a:lstStyle/>
          <a:p>
            <a:r>
              <a:rPr lang="en-US" sz="2800" dirty="0" smtClean="0"/>
              <a:t>He was wont to say that it was the business of the Sorbonne doctors to discuss, of the pope to decide, and of a mathematician to go straight to heaven in a perpendicular line. </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body" sz="half" idx="2"/>
          </p:nvPr>
        </p:nvSpPr>
        <p:spPr>
          <a:xfrm>
            <a:off x="4876800" y="228600"/>
            <a:ext cx="4114800" cy="6629400"/>
          </a:xfrm>
        </p:spPr>
        <p:txBody>
          <a:bodyPr/>
          <a:lstStyle/>
          <a:p>
            <a:r>
              <a:rPr lang="en-US" sz="2800"/>
              <a:t>Sinus totus = 1</a:t>
            </a:r>
          </a:p>
          <a:p>
            <a:r>
              <a:rPr lang="el-GR" sz="2800" i="1">
                <a:cs typeface="Arial" charset="0"/>
              </a:rPr>
              <a:t>π</a:t>
            </a:r>
            <a:r>
              <a:rPr lang="en-US" sz="2800">
                <a:cs typeface="Arial" charset="0"/>
              </a:rPr>
              <a:t> is “clearly” irrational</a:t>
            </a:r>
          </a:p>
          <a:p>
            <a:r>
              <a:rPr lang="en-US" sz="2800">
                <a:cs typeface="Arial" charset="0"/>
              </a:rPr>
              <a:t>Value of </a:t>
            </a:r>
            <a:r>
              <a:rPr lang="el-GR" sz="2800" i="1">
                <a:cs typeface="Arial" charset="0"/>
              </a:rPr>
              <a:t>π</a:t>
            </a:r>
            <a:r>
              <a:rPr lang="en-US" sz="2800">
                <a:cs typeface="Arial" charset="0"/>
              </a:rPr>
              <a:t> from de Lagny</a:t>
            </a:r>
          </a:p>
          <a:p>
            <a:r>
              <a:rPr lang="en-US" sz="2800">
                <a:cs typeface="Arial" charset="0"/>
              </a:rPr>
              <a:t>Note error in 113</a:t>
            </a:r>
            <a:r>
              <a:rPr lang="en-US" sz="2800" baseline="30000">
                <a:cs typeface="Arial" charset="0"/>
              </a:rPr>
              <a:t>th</a:t>
            </a:r>
            <a:r>
              <a:rPr lang="en-US" sz="2800">
                <a:cs typeface="Arial" charset="0"/>
              </a:rPr>
              <a:t> decimal place</a:t>
            </a:r>
          </a:p>
          <a:p>
            <a:r>
              <a:rPr lang="en-US" sz="2800">
                <a:cs typeface="Arial" charset="0"/>
              </a:rPr>
              <a:t>“scribam </a:t>
            </a:r>
            <a:r>
              <a:rPr lang="el-GR" sz="2800" i="1">
                <a:cs typeface="Arial" charset="0"/>
              </a:rPr>
              <a:t>π</a:t>
            </a:r>
            <a:r>
              <a:rPr lang="en-US" sz="2800" i="1">
                <a:cs typeface="Arial" charset="0"/>
              </a:rPr>
              <a:t>”</a:t>
            </a:r>
            <a:endParaRPr lang="en-US" sz="2800">
              <a:cs typeface="Arial" charset="0"/>
            </a:endParaRPr>
          </a:p>
          <a:p>
            <a:r>
              <a:rPr lang="en-US" sz="2800">
                <a:cs typeface="Arial" charset="0"/>
              </a:rPr>
              <a:t>W. W. Rouse Ball discovered (1894) the use of </a:t>
            </a:r>
            <a:r>
              <a:rPr lang="el-GR" sz="2800" i="1">
                <a:cs typeface="Arial" charset="0"/>
              </a:rPr>
              <a:t>π</a:t>
            </a:r>
            <a:r>
              <a:rPr lang="en-US" sz="2800">
                <a:cs typeface="Arial" charset="0"/>
              </a:rPr>
              <a:t> in W</a:t>
            </a:r>
            <a:r>
              <a:rPr lang="en-US" sz="2800" baseline="30000">
                <a:cs typeface="Arial" charset="0"/>
              </a:rPr>
              <a:t>m</a:t>
            </a:r>
            <a:r>
              <a:rPr lang="en-US" sz="2800">
                <a:cs typeface="Arial" charset="0"/>
              </a:rPr>
              <a:t> Jones 1706. </a:t>
            </a:r>
          </a:p>
          <a:p>
            <a:r>
              <a:rPr lang="en-US" sz="2800">
                <a:cs typeface="Arial" charset="0"/>
              </a:rPr>
              <a:t>Arcs not angles</a:t>
            </a:r>
          </a:p>
          <a:p>
            <a:r>
              <a:rPr lang="en-US" sz="2800">
                <a:cs typeface="Arial" charset="0"/>
              </a:rPr>
              <a:t>Notation:  sin. A. z</a:t>
            </a:r>
          </a:p>
          <a:p>
            <a:pPr>
              <a:buFontTx/>
              <a:buNone/>
            </a:pPr>
            <a:endParaRPr lang="en-US" sz="2800">
              <a:cs typeface="Arial" charset="0"/>
            </a:endParaRPr>
          </a:p>
        </p:txBody>
      </p:sp>
      <p:pic>
        <p:nvPicPr>
          <p:cNvPr id="103427" name="Picture 3"/>
          <p:cNvPicPr>
            <a:picLocks noGrp="1" noChangeAspect="1" noChangeArrowheads="1"/>
          </p:cNvPicPr>
          <p:nvPr>
            <p:ph sz="half" idx="1"/>
          </p:nvPr>
        </p:nvPicPr>
        <p:blipFill>
          <a:blip r:embed="rId2"/>
          <a:srcRect/>
          <a:stretch>
            <a:fillRect/>
          </a:stretch>
        </p:blipFill>
        <p:spPr>
          <a:xfrm>
            <a:off x="0" y="0"/>
            <a:ext cx="4572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426">
                                            <p:txEl>
                                              <p:pRg st="0" end="0"/>
                                            </p:txEl>
                                          </p:spTgt>
                                        </p:tgtEl>
                                        <p:attrNameLst>
                                          <p:attrName>style.visibility</p:attrName>
                                        </p:attrNameLst>
                                      </p:cBhvr>
                                      <p:to>
                                        <p:strVal val="visible"/>
                                      </p:to>
                                    </p:set>
                                    <p:animEffect transition="in" filter="fade">
                                      <p:cBhvr>
                                        <p:cTn id="7" dur="1000"/>
                                        <p:tgtEl>
                                          <p:spTgt spid="103426">
                                            <p:txEl>
                                              <p:pRg st="0" end="0"/>
                                            </p:txEl>
                                          </p:spTgt>
                                        </p:tgtEl>
                                      </p:cBhvr>
                                    </p:animEffect>
                                    <p:anim calcmode="lin" valueType="num">
                                      <p:cBhvr>
                                        <p:cTn id="8" dur="1000" fill="hold"/>
                                        <p:tgtEl>
                                          <p:spTgt spid="1034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34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3426">
                                            <p:txEl>
                                              <p:pRg st="1" end="1"/>
                                            </p:txEl>
                                          </p:spTgt>
                                        </p:tgtEl>
                                        <p:attrNameLst>
                                          <p:attrName>style.visibility</p:attrName>
                                        </p:attrNameLst>
                                      </p:cBhvr>
                                      <p:to>
                                        <p:strVal val="visible"/>
                                      </p:to>
                                    </p:set>
                                    <p:animEffect transition="in" filter="fade">
                                      <p:cBhvr>
                                        <p:cTn id="14" dur="1000"/>
                                        <p:tgtEl>
                                          <p:spTgt spid="103426">
                                            <p:txEl>
                                              <p:pRg st="1" end="1"/>
                                            </p:txEl>
                                          </p:spTgt>
                                        </p:tgtEl>
                                      </p:cBhvr>
                                    </p:animEffect>
                                    <p:anim calcmode="lin" valueType="num">
                                      <p:cBhvr>
                                        <p:cTn id="15" dur="1000" fill="hold"/>
                                        <p:tgtEl>
                                          <p:spTgt spid="1034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34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3426">
                                            <p:txEl>
                                              <p:pRg st="2" end="2"/>
                                            </p:txEl>
                                          </p:spTgt>
                                        </p:tgtEl>
                                        <p:attrNameLst>
                                          <p:attrName>style.visibility</p:attrName>
                                        </p:attrNameLst>
                                      </p:cBhvr>
                                      <p:to>
                                        <p:strVal val="visible"/>
                                      </p:to>
                                    </p:set>
                                    <p:animEffect transition="in" filter="fade">
                                      <p:cBhvr>
                                        <p:cTn id="21" dur="1000"/>
                                        <p:tgtEl>
                                          <p:spTgt spid="103426">
                                            <p:txEl>
                                              <p:pRg st="2" end="2"/>
                                            </p:txEl>
                                          </p:spTgt>
                                        </p:tgtEl>
                                      </p:cBhvr>
                                    </p:animEffect>
                                    <p:anim calcmode="lin" valueType="num">
                                      <p:cBhvr>
                                        <p:cTn id="22" dur="1000" fill="hold"/>
                                        <p:tgtEl>
                                          <p:spTgt spid="1034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34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3426">
                                            <p:txEl>
                                              <p:pRg st="3" end="3"/>
                                            </p:txEl>
                                          </p:spTgt>
                                        </p:tgtEl>
                                        <p:attrNameLst>
                                          <p:attrName>style.visibility</p:attrName>
                                        </p:attrNameLst>
                                      </p:cBhvr>
                                      <p:to>
                                        <p:strVal val="visible"/>
                                      </p:to>
                                    </p:set>
                                    <p:animEffect transition="in" filter="fade">
                                      <p:cBhvr>
                                        <p:cTn id="28" dur="1000"/>
                                        <p:tgtEl>
                                          <p:spTgt spid="103426">
                                            <p:txEl>
                                              <p:pRg st="3" end="3"/>
                                            </p:txEl>
                                          </p:spTgt>
                                        </p:tgtEl>
                                      </p:cBhvr>
                                    </p:animEffect>
                                    <p:anim calcmode="lin" valueType="num">
                                      <p:cBhvr>
                                        <p:cTn id="29" dur="1000" fill="hold"/>
                                        <p:tgtEl>
                                          <p:spTgt spid="1034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34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3426">
                                            <p:txEl>
                                              <p:pRg st="4" end="4"/>
                                            </p:txEl>
                                          </p:spTgt>
                                        </p:tgtEl>
                                        <p:attrNameLst>
                                          <p:attrName>style.visibility</p:attrName>
                                        </p:attrNameLst>
                                      </p:cBhvr>
                                      <p:to>
                                        <p:strVal val="visible"/>
                                      </p:to>
                                    </p:set>
                                    <p:animEffect transition="in" filter="fade">
                                      <p:cBhvr>
                                        <p:cTn id="35" dur="1000"/>
                                        <p:tgtEl>
                                          <p:spTgt spid="103426">
                                            <p:txEl>
                                              <p:pRg st="4" end="4"/>
                                            </p:txEl>
                                          </p:spTgt>
                                        </p:tgtEl>
                                      </p:cBhvr>
                                    </p:animEffect>
                                    <p:anim calcmode="lin" valueType="num">
                                      <p:cBhvr>
                                        <p:cTn id="36" dur="1000" fill="hold"/>
                                        <p:tgtEl>
                                          <p:spTgt spid="1034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34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3426">
                                            <p:txEl>
                                              <p:pRg st="5" end="5"/>
                                            </p:txEl>
                                          </p:spTgt>
                                        </p:tgtEl>
                                        <p:attrNameLst>
                                          <p:attrName>style.visibility</p:attrName>
                                        </p:attrNameLst>
                                      </p:cBhvr>
                                      <p:to>
                                        <p:strVal val="visible"/>
                                      </p:to>
                                    </p:set>
                                    <p:animEffect transition="in" filter="fade">
                                      <p:cBhvr>
                                        <p:cTn id="42" dur="1000"/>
                                        <p:tgtEl>
                                          <p:spTgt spid="103426">
                                            <p:txEl>
                                              <p:pRg st="5" end="5"/>
                                            </p:txEl>
                                          </p:spTgt>
                                        </p:tgtEl>
                                      </p:cBhvr>
                                    </p:animEffect>
                                    <p:anim calcmode="lin" valueType="num">
                                      <p:cBhvr>
                                        <p:cTn id="43" dur="1000" fill="hold"/>
                                        <p:tgtEl>
                                          <p:spTgt spid="10342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342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3426">
                                            <p:txEl>
                                              <p:pRg st="6" end="6"/>
                                            </p:txEl>
                                          </p:spTgt>
                                        </p:tgtEl>
                                        <p:attrNameLst>
                                          <p:attrName>style.visibility</p:attrName>
                                        </p:attrNameLst>
                                      </p:cBhvr>
                                      <p:to>
                                        <p:strVal val="visible"/>
                                      </p:to>
                                    </p:set>
                                    <p:animEffect transition="in" filter="fade">
                                      <p:cBhvr>
                                        <p:cTn id="49" dur="1000"/>
                                        <p:tgtEl>
                                          <p:spTgt spid="103426">
                                            <p:txEl>
                                              <p:pRg st="6" end="6"/>
                                            </p:txEl>
                                          </p:spTgt>
                                        </p:tgtEl>
                                      </p:cBhvr>
                                    </p:animEffect>
                                    <p:anim calcmode="lin" valueType="num">
                                      <p:cBhvr>
                                        <p:cTn id="50" dur="1000" fill="hold"/>
                                        <p:tgtEl>
                                          <p:spTgt spid="10342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342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3426">
                                            <p:txEl>
                                              <p:pRg st="7" end="7"/>
                                            </p:txEl>
                                          </p:spTgt>
                                        </p:tgtEl>
                                        <p:attrNameLst>
                                          <p:attrName>style.visibility</p:attrName>
                                        </p:attrNameLst>
                                      </p:cBhvr>
                                      <p:to>
                                        <p:strVal val="visible"/>
                                      </p:to>
                                    </p:set>
                                    <p:animEffect transition="in" filter="fade">
                                      <p:cBhvr>
                                        <p:cTn id="56" dur="1000"/>
                                        <p:tgtEl>
                                          <p:spTgt spid="103426">
                                            <p:txEl>
                                              <p:pRg st="7" end="7"/>
                                            </p:txEl>
                                          </p:spTgt>
                                        </p:tgtEl>
                                      </p:cBhvr>
                                    </p:animEffect>
                                    <p:anim calcmode="lin" valueType="num">
                                      <p:cBhvr>
                                        <p:cTn id="57" dur="1000" fill="hold"/>
                                        <p:tgtEl>
                                          <p:spTgt spid="10342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0342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4000"/>
              <a:t>Institutionum calculi integralis, 1769</a:t>
            </a:r>
          </a:p>
        </p:txBody>
      </p:sp>
      <p:sp>
        <p:nvSpPr>
          <p:cNvPr id="105475" name="Rectangle 3"/>
          <p:cNvSpPr>
            <a:spLocks noChangeArrowheads="1"/>
          </p:cNvSpPr>
          <p:nvPr/>
        </p:nvSpPr>
        <p:spPr bwMode="auto">
          <a:xfrm>
            <a:off x="533400" y="5943600"/>
            <a:ext cx="1370013" cy="701675"/>
          </a:xfrm>
          <a:prstGeom prst="rect">
            <a:avLst/>
          </a:prstGeom>
          <a:noFill/>
          <a:ln w="9525">
            <a:noFill/>
            <a:miter lim="800000"/>
            <a:headEnd/>
            <a:tailEnd/>
          </a:ln>
          <a:effectLst/>
        </p:spPr>
        <p:txBody>
          <a:bodyPr wrap="none">
            <a:spAutoFit/>
          </a:bodyPr>
          <a:lstStyle/>
          <a:p>
            <a:r>
              <a:rPr lang="en-US" sz="4000">
                <a:solidFill>
                  <a:schemeClr val="tx2"/>
                </a:solidFill>
              </a:rPr>
              <a:t>E366</a:t>
            </a:r>
          </a:p>
        </p:txBody>
      </p:sp>
      <p:pic>
        <p:nvPicPr>
          <p:cNvPr id="105476" name="Picture 4"/>
          <p:cNvPicPr>
            <a:picLocks noChangeAspect="1" noChangeArrowheads="1"/>
          </p:cNvPicPr>
          <p:nvPr/>
        </p:nvPicPr>
        <p:blipFill>
          <a:blip r:embed="rId2"/>
          <a:srcRect/>
          <a:stretch>
            <a:fillRect/>
          </a:stretch>
        </p:blipFill>
        <p:spPr bwMode="auto">
          <a:xfrm>
            <a:off x="-457200" y="1828800"/>
            <a:ext cx="9601200" cy="3182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Grp="1" noChangeAspect="1" noChangeArrowheads="1"/>
          </p:cNvPicPr>
          <p:nvPr>
            <p:ph idx="1"/>
          </p:nvPr>
        </p:nvPicPr>
        <p:blipFill>
          <a:blip r:embed="rId2"/>
          <a:srcRect/>
          <a:stretch>
            <a:fillRect/>
          </a:stretch>
        </p:blipFill>
        <p:spPr>
          <a:xfrm>
            <a:off x="0" y="914400"/>
            <a:ext cx="9144000" cy="502761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George </a:t>
            </a:r>
            <a:r>
              <a:rPr lang="en-US" b="1" dirty="0" err="1" smtClean="0"/>
              <a:t>Pólya</a:t>
            </a:r>
            <a:r>
              <a:rPr lang="en-US" b="1" dirty="0" smtClean="0"/>
              <a:t> </a:t>
            </a:r>
            <a:r>
              <a:rPr lang="en-US" dirty="0" smtClean="0"/>
              <a:t>(1887-1985)</a:t>
            </a:r>
            <a:br>
              <a:rPr lang="en-US" dirty="0" smtClean="0"/>
            </a:br>
            <a:r>
              <a:rPr lang="hu-HU" b="1" dirty="0" smtClean="0"/>
              <a:t>Gábor Szegő</a:t>
            </a:r>
            <a:r>
              <a:rPr lang="hu-HU" dirty="0" smtClean="0"/>
              <a:t> </a:t>
            </a:r>
            <a:r>
              <a:rPr lang="en-US" dirty="0" smtClean="0"/>
              <a:t>(1895-1985)</a:t>
            </a:r>
            <a:endParaRPr lang="en-US" dirty="0"/>
          </a:p>
        </p:txBody>
      </p:sp>
      <p:sp>
        <p:nvSpPr>
          <p:cNvPr id="3" name="Content Placeholder 2"/>
          <p:cNvSpPr>
            <a:spLocks noGrp="1"/>
          </p:cNvSpPr>
          <p:nvPr>
            <p:ph sz="half" idx="1"/>
          </p:nvPr>
        </p:nvSpPr>
        <p:spPr>
          <a:xfrm>
            <a:off x="304800" y="1752600"/>
            <a:ext cx="5867400" cy="3352800"/>
          </a:xfrm>
        </p:spPr>
        <p:txBody>
          <a:bodyPr>
            <a:normAutofit/>
          </a:bodyPr>
          <a:lstStyle/>
          <a:p>
            <a:pPr>
              <a:buNone/>
            </a:pPr>
            <a:r>
              <a:rPr lang="en-US" sz="4000" dirty="0" smtClean="0"/>
              <a:t>	An idea which can be used only once is a trick. If you can use it more than once it is a method. </a:t>
            </a:r>
            <a:endParaRPr lang="en-US" sz="4000" dirty="0"/>
          </a:p>
        </p:txBody>
      </p:sp>
      <p:pic>
        <p:nvPicPr>
          <p:cNvPr id="54273" name="Picture 1" descr="http://ecx.images-amazon.com/images/I/41JMh3dhJPL._SS500_.jpg"/>
          <p:cNvPicPr>
            <a:picLocks noChangeAspect="1" noChangeArrowheads="1"/>
          </p:cNvPicPr>
          <p:nvPr/>
        </p:nvPicPr>
        <p:blipFill>
          <a:blip r:embed="rId2"/>
          <a:srcRect/>
          <a:stretch>
            <a:fillRect/>
          </a:stretch>
        </p:blipFill>
        <p:spPr bwMode="auto">
          <a:xfrm>
            <a:off x="5715000" y="2895600"/>
            <a:ext cx="3962400" cy="3962400"/>
          </a:xfrm>
          <a:prstGeom prst="rect">
            <a:avLst/>
          </a:prstGeom>
          <a:noFill/>
        </p:spPr>
      </p:pic>
      <p:pic>
        <p:nvPicPr>
          <p:cNvPr id="54275" name="Picture 3" descr="http://www.mat.itu.edu.tr/gungor/IMO/www.kalva.demon.co.uk/polyasze.gif"/>
          <p:cNvPicPr>
            <a:picLocks noChangeAspect="1" noChangeArrowheads="1"/>
          </p:cNvPicPr>
          <p:nvPr/>
        </p:nvPicPr>
        <p:blipFill>
          <a:blip r:embed="rId3"/>
          <a:srcRect/>
          <a:stretch>
            <a:fillRect/>
          </a:stretch>
        </p:blipFill>
        <p:spPr bwMode="auto">
          <a:xfrm>
            <a:off x="381000" y="5287432"/>
            <a:ext cx="2019300" cy="157056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8600" y="533400"/>
            <a:ext cx="8915400" cy="2590800"/>
          </a:xfrm>
        </p:spPr>
        <p:txBody>
          <a:bodyPr>
            <a:normAutofit fontScale="90000"/>
          </a:bodyPr>
          <a:lstStyle/>
          <a:p>
            <a:pPr algn="l"/>
            <a:r>
              <a:rPr lang="en-US" sz="4800">
                <a:solidFill>
                  <a:schemeClr val="tx1"/>
                </a:solidFill>
              </a:rPr>
              <a:t>Read Euler, </a:t>
            </a:r>
            <a:br>
              <a:rPr lang="en-US" sz="4800">
                <a:solidFill>
                  <a:schemeClr val="tx1"/>
                </a:solidFill>
              </a:rPr>
            </a:br>
            <a:r>
              <a:rPr lang="en-US" sz="4800">
                <a:solidFill>
                  <a:schemeClr val="tx1"/>
                </a:solidFill>
              </a:rPr>
              <a:t>read Euler, </a:t>
            </a:r>
            <a:br>
              <a:rPr lang="en-US" sz="4800">
                <a:solidFill>
                  <a:schemeClr val="tx1"/>
                </a:solidFill>
              </a:rPr>
            </a:br>
            <a:r>
              <a:rPr lang="en-US" sz="4800">
                <a:solidFill>
                  <a:schemeClr val="tx1"/>
                </a:solidFill>
              </a:rPr>
              <a:t>he is our teacher in everything.</a:t>
            </a:r>
            <a:br>
              <a:rPr lang="en-US" sz="4800">
                <a:solidFill>
                  <a:schemeClr val="tx1"/>
                </a:solidFill>
              </a:rPr>
            </a:br>
            <a:endParaRPr lang="en-US" sz="4800">
              <a:solidFill>
                <a:schemeClr val="tx1"/>
              </a:solidFill>
            </a:endParaRPr>
          </a:p>
        </p:txBody>
      </p:sp>
      <p:sp>
        <p:nvSpPr>
          <p:cNvPr id="107523" name="Rectangle 3"/>
          <p:cNvSpPr>
            <a:spLocks noGrp="1" noChangeArrowheads="1"/>
          </p:cNvSpPr>
          <p:nvPr>
            <p:ph type="body" sz="half" idx="2"/>
          </p:nvPr>
        </p:nvSpPr>
        <p:spPr>
          <a:xfrm>
            <a:off x="4648200" y="4419600"/>
            <a:ext cx="4038600" cy="1981200"/>
          </a:xfrm>
        </p:spPr>
        <p:txBody>
          <a:bodyPr/>
          <a:lstStyle/>
          <a:p>
            <a:pPr algn="r">
              <a:buFontTx/>
              <a:buNone/>
            </a:pPr>
            <a:r>
              <a:rPr lang="en-US" sz="2800"/>
              <a:t>Laplace</a:t>
            </a:r>
          </a:p>
          <a:p>
            <a:pPr algn="r">
              <a:buFontTx/>
              <a:buNone/>
            </a:pPr>
            <a:endParaRPr lang="en-US" sz="2800"/>
          </a:p>
          <a:p>
            <a:pPr algn="r">
              <a:buFontTx/>
              <a:buNone/>
            </a:pPr>
            <a:r>
              <a:rPr lang="en-US" sz="1800"/>
              <a:t>as quoted by Libri, 1846 </a:t>
            </a:r>
          </a:p>
        </p:txBody>
      </p:sp>
      <p:pic>
        <p:nvPicPr>
          <p:cNvPr id="107524" name="Picture 4" descr="Euler_2"/>
          <p:cNvPicPr>
            <a:picLocks noGrp="1" noChangeAspect="1" noChangeArrowheads="1"/>
          </p:cNvPicPr>
          <p:nvPr>
            <p:ph sz="half" idx="1"/>
          </p:nvPr>
        </p:nvPicPr>
        <p:blipFill>
          <a:blip r:embed="rId3"/>
          <a:srcRect/>
          <a:stretch>
            <a:fillRect/>
          </a:stretch>
        </p:blipFill>
        <p:spPr>
          <a:xfrm>
            <a:off x="0" y="3505200"/>
            <a:ext cx="2808288" cy="3352800"/>
          </a:xfrm>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r>
            <a:br>
              <a:rPr lang="en-US" dirty="0" smtClean="0"/>
            </a:br>
            <a:r>
              <a:rPr lang="en-US" dirty="0" smtClean="0"/>
              <a:t>"One can invent mathematics without knowing much of its history.  One can use mathematics without knowing much, if any, of its history.  But one cannot have a mature appreciation of mathematics without a substantial knowledge of its history."  </a:t>
            </a:r>
          </a:p>
          <a:p>
            <a:pPr algn="r">
              <a:buNone/>
            </a:pPr>
            <a:r>
              <a:rPr lang="en-US" dirty="0" smtClean="0"/>
              <a:t>-- Abe </a:t>
            </a:r>
            <a:r>
              <a:rPr lang="en-US" dirty="0" err="1" smtClean="0"/>
              <a:t>Shenitzer</a:t>
            </a:r>
            <a:r>
              <a:rPr lang="en-US" dirty="0" smtClean="0"/>
              <a:t>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David Blackwell</a:t>
            </a:r>
            <a:endParaRPr lang="en-US" dirty="0"/>
          </a:p>
        </p:txBody>
      </p:sp>
      <p:sp>
        <p:nvSpPr>
          <p:cNvPr id="6" name="Content Placeholder 5"/>
          <p:cNvSpPr>
            <a:spLocks noGrp="1"/>
          </p:cNvSpPr>
          <p:nvPr>
            <p:ph sz="half" idx="2"/>
          </p:nvPr>
        </p:nvSpPr>
        <p:spPr>
          <a:xfrm>
            <a:off x="3352800" y="1600200"/>
            <a:ext cx="5334000" cy="4525963"/>
          </a:xfrm>
        </p:spPr>
        <p:txBody>
          <a:bodyPr>
            <a:normAutofit/>
          </a:bodyPr>
          <a:lstStyle/>
          <a:p>
            <a:pPr>
              <a:buNone/>
            </a:pPr>
            <a:r>
              <a:rPr lang="en-US" dirty="0" smtClean="0"/>
              <a:t>	The next year I really fell in love with mathematics. I had a course in elementary analysis. We used Hardy’s </a:t>
            </a:r>
            <a:r>
              <a:rPr lang="en-US" i="1" dirty="0" smtClean="0"/>
              <a:t>Pure Mathematics</a:t>
            </a:r>
            <a:r>
              <a:rPr lang="en-US" dirty="0" smtClean="0"/>
              <a:t> as a text. That’s the first time I knew that serious mathematics was for me. It became clear that it was not simply a few things that I liked.  The whole subject was beautiful. </a:t>
            </a:r>
            <a:endParaRPr lang="en-US" dirty="0"/>
          </a:p>
        </p:txBody>
      </p:sp>
      <p:pic>
        <p:nvPicPr>
          <p:cNvPr id="14338" name="Picture 2" descr="http://www.math.buffalo.edu/mad/PIX/blackwell_david1.jpg"/>
          <p:cNvPicPr>
            <a:picLocks noChangeAspect="1" noChangeArrowheads="1"/>
          </p:cNvPicPr>
          <p:nvPr/>
        </p:nvPicPr>
        <p:blipFill>
          <a:blip r:embed="rId2"/>
          <a:srcRect/>
          <a:stretch>
            <a:fillRect/>
          </a:stretch>
        </p:blipFill>
        <p:spPr bwMode="auto">
          <a:xfrm>
            <a:off x="228600" y="1828800"/>
            <a:ext cx="3292337" cy="4038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8305800" cy="1162050"/>
          </a:xfrm>
        </p:spPr>
        <p:txBody>
          <a:bodyPr>
            <a:normAutofit fontScale="90000"/>
          </a:bodyPr>
          <a:lstStyle/>
          <a:p>
            <a:r>
              <a:rPr lang="en-US" sz="4800" b="0" dirty="0" err="1" smtClean="0"/>
              <a:t>Rózsa</a:t>
            </a:r>
            <a:r>
              <a:rPr lang="en-US" sz="4800" b="0" dirty="0" smtClean="0"/>
              <a:t> </a:t>
            </a:r>
            <a:r>
              <a:rPr lang="en-US" sz="4800" b="0" dirty="0" err="1" smtClean="0"/>
              <a:t>Péter</a:t>
            </a:r>
            <a:r>
              <a:rPr lang="en-US" sz="4800" b="0" dirty="0" smtClean="0"/>
              <a:t>   (1905-1977)</a:t>
            </a:r>
            <a:r>
              <a:rPr lang="en-US" b="0" dirty="0" smtClean="0"/>
              <a:t/>
            </a:r>
            <a:br>
              <a:rPr lang="en-US" b="0" dirty="0" smtClean="0"/>
            </a:br>
            <a:r>
              <a:rPr lang="en-US" b="0" dirty="0" smtClean="0"/>
              <a:t/>
            </a:r>
            <a:br>
              <a:rPr lang="en-US" b="0" dirty="0" smtClean="0"/>
            </a:br>
            <a:r>
              <a:rPr lang="en-US" sz="3600" b="0" dirty="0" smtClean="0"/>
              <a:t>One of the founders of recursion theory</a:t>
            </a:r>
            <a:endParaRPr lang="en-US" sz="3600" b="0" dirty="0"/>
          </a:p>
        </p:txBody>
      </p:sp>
      <p:sp>
        <p:nvSpPr>
          <p:cNvPr id="5" name="Content Placeholder 4"/>
          <p:cNvSpPr>
            <a:spLocks noGrp="1"/>
          </p:cNvSpPr>
          <p:nvPr>
            <p:ph idx="1"/>
          </p:nvPr>
        </p:nvSpPr>
        <p:spPr>
          <a:xfrm>
            <a:off x="3505200" y="1447800"/>
            <a:ext cx="5111750" cy="3155950"/>
          </a:xfrm>
        </p:spPr>
        <p:txBody>
          <a:bodyPr/>
          <a:lstStyle/>
          <a:p>
            <a:pPr>
              <a:buNone/>
            </a:pPr>
            <a:endParaRPr lang="en-US" dirty="0" smtClean="0"/>
          </a:p>
          <a:p>
            <a:pPr>
              <a:buNone/>
            </a:pPr>
            <a:r>
              <a:rPr lang="en-US" dirty="0" smtClean="0"/>
              <a:t>	No other field can offer, to such an extent as mathematics, the joy of discovery, which is perhaps the greatest human joy. </a:t>
            </a:r>
            <a:endParaRPr lang="en-US" dirty="0"/>
          </a:p>
        </p:txBody>
      </p:sp>
      <p:sp>
        <p:nvSpPr>
          <p:cNvPr id="7" name="Text Placeholder 6"/>
          <p:cNvSpPr>
            <a:spLocks noGrp="1"/>
          </p:cNvSpPr>
          <p:nvPr>
            <p:ph type="body" sz="half" idx="2"/>
          </p:nvPr>
        </p:nvSpPr>
        <p:spPr/>
        <p:txBody>
          <a:bodyPr/>
          <a:lstStyle/>
          <a:p>
            <a:endParaRPr lang="en-US" dirty="0"/>
          </a:p>
        </p:txBody>
      </p:sp>
      <p:pic>
        <p:nvPicPr>
          <p:cNvPr id="13314" name="Picture 2" descr="Rosza Peter"/>
          <p:cNvPicPr>
            <a:picLocks noChangeAspect="1" noChangeArrowheads="1"/>
          </p:cNvPicPr>
          <p:nvPr/>
        </p:nvPicPr>
        <p:blipFill>
          <a:blip r:embed="rId3"/>
          <a:srcRect/>
          <a:stretch>
            <a:fillRect/>
          </a:stretch>
        </p:blipFill>
        <p:spPr bwMode="auto">
          <a:xfrm>
            <a:off x="228600" y="1447799"/>
            <a:ext cx="2895600" cy="3477047"/>
          </a:xfrm>
          <a:prstGeom prst="rect">
            <a:avLst/>
          </a:prstGeom>
          <a:noFill/>
        </p:spPr>
      </p:pic>
      <p:pic>
        <p:nvPicPr>
          <p:cNvPr id="13316" name="Picture 4" descr="rosza-peter"/>
          <p:cNvPicPr>
            <a:picLocks noChangeAspect="1" noChangeArrowheads="1"/>
          </p:cNvPicPr>
          <p:nvPr/>
        </p:nvPicPr>
        <p:blipFill>
          <a:blip r:embed="rId4"/>
          <a:srcRect/>
          <a:stretch>
            <a:fillRect/>
          </a:stretch>
        </p:blipFill>
        <p:spPr bwMode="auto">
          <a:xfrm>
            <a:off x="3276600" y="4495800"/>
            <a:ext cx="1981200" cy="219252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Plato  (4227-347 BC)</a:t>
            </a:r>
            <a:endParaRPr lang="en-US" dirty="0"/>
          </a:p>
        </p:txBody>
      </p:sp>
      <p:sp>
        <p:nvSpPr>
          <p:cNvPr id="5" name="Content Placeholder 4"/>
          <p:cNvSpPr>
            <a:spLocks noGrp="1"/>
          </p:cNvSpPr>
          <p:nvPr>
            <p:ph sz="half" idx="1"/>
          </p:nvPr>
        </p:nvSpPr>
        <p:spPr>
          <a:xfrm>
            <a:off x="228600" y="1600200"/>
            <a:ext cx="4648200" cy="4525963"/>
          </a:xfrm>
        </p:spPr>
        <p:txBody>
          <a:bodyPr>
            <a:normAutofit/>
          </a:bodyPr>
          <a:lstStyle/>
          <a:p>
            <a:pPr>
              <a:buNone/>
            </a:pPr>
            <a:r>
              <a:rPr lang="en-US" dirty="0" smtClean="0"/>
              <a:t>	</a:t>
            </a:r>
            <a:r>
              <a:rPr lang="en-US" sz="4400" dirty="0" smtClean="0"/>
              <a:t>If women are expected to do the same work as men, we must teach them the same things.</a:t>
            </a:r>
            <a:endParaRPr lang="en-US" sz="4400" dirty="0"/>
          </a:p>
        </p:txBody>
      </p:sp>
      <p:pic>
        <p:nvPicPr>
          <p:cNvPr id="11266" name="Picture 2" descr="http://www.avenuestosuccess.com/.a/6a00d835163fd253ef011278fc7a2328a4-pi"/>
          <p:cNvPicPr>
            <a:picLocks noChangeAspect="1" noChangeArrowheads="1"/>
          </p:cNvPicPr>
          <p:nvPr/>
        </p:nvPicPr>
        <p:blipFill>
          <a:blip r:embed="rId2"/>
          <a:srcRect/>
          <a:stretch>
            <a:fillRect/>
          </a:stretch>
        </p:blipFill>
        <p:spPr bwMode="auto">
          <a:xfrm>
            <a:off x="5562600" y="2133600"/>
            <a:ext cx="2590800" cy="33337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	“The instruction of children should aim gradually to combine </a:t>
            </a:r>
            <a:r>
              <a:rPr lang="en-US" i="1" dirty="0" smtClean="0"/>
              <a:t>knowing</a:t>
            </a:r>
            <a:r>
              <a:rPr lang="en-US" dirty="0" smtClean="0"/>
              <a:t> and </a:t>
            </a:r>
            <a:r>
              <a:rPr lang="en-US" i="1" dirty="0" smtClean="0"/>
              <a:t>doing</a:t>
            </a:r>
            <a:r>
              <a:rPr lang="en-US" dirty="0" smtClean="0"/>
              <a:t>. Among all sciences mathematics seems to be the only one of a kind to satisfy this aim most completely.”</a:t>
            </a:r>
          </a:p>
          <a:p>
            <a:pPr algn="r">
              <a:buNone/>
            </a:pPr>
            <a:r>
              <a:rPr lang="en-US" dirty="0" smtClean="0"/>
              <a:t>-- Immanuel Kant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on this date </a:t>
            </a:r>
            <a:r>
              <a:rPr lang="en-US" dirty="0" smtClean="0">
                <a:latin typeface="Symbol" pitchFamily="18" charset="2"/>
              </a:rPr>
              <a:t>-</a:t>
            </a:r>
            <a:r>
              <a:rPr lang="en-US" dirty="0" smtClean="0"/>
              <a:t> April 3 </a:t>
            </a:r>
            <a:r>
              <a:rPr lang="en-US" dirty="0" smtClean="0">
                <a:latin typeface="Symbol" pitchFamily="18" charset="2"/>
              </a:rPr>
              <a:t>-</a:t>
            </a:r>
            <a:endParaRPr lang="en-US" dirty="0"/>
          </a:p>
        </p:txBody>
      </p:sp>
      <p:sp>
        <p:nvSpPr>
          <p:cNvPr id="3" name="Content Placeholder 2"/>
          <p:cNvSpPr>
            <a:spLocks noGrp="1"/>
          </p:cNvSpPr>
          <p:nvPr>
            <p:ph idx="1"/>
          </p:nvPr>
        </p:nvSpPr>
        <p:spPr>
          <a:xfrm>
            <a:off x="457200" y="1600200"/>
            <a:ext cx="4419600" cy="5029199"/>
          </a:xfrm>
        </p:spPr>
        <p:txBody>
          <a:bodyPr>
            <a:normAutofit/>
          </a:bodyPr>
          <a:lstStyle/>
          <a:p>
            <a:pPr>
              <a:buNone/>
            </a:pPr>
            <a:r>
              <a:rPr lang="en-US" dirty="0" smtClean="0"/>
              <a:t>	in 1964, </a:t>
            </a:r>
            <a:r>
              <a:rPr lang="en-US" i="1" dirty="0" smtClean="0"/>
              <a:t>The New York Times </a:t>
            </a:r>
            <a:r>
              <a:rPr lang="en-US" dirty="0" smtClean="0"/>
              <a:t>reported that the casinos in Las Vegas have changed their rules in blackjack so as to defeat the winning strategy devised by Edward O. Thorp.</a:t>
            </a:r>
            <a:endParaRPr lang="en-US" dirty="0"/>
          </a:p>
        </p:txBody>
      </p:sp>
      <p:pic>
        <p:nvPicPr>
          <p:cNvPr id="28674" name="Picture 2" descr="http://upload.wikimedia.org/wikipedia/en/c/c9/Beat_the_Dealer_by_Ed_Thorp.jpg"/>
          <p:cNvPicPr>
            <a:picLocks noChangeAspect="1" noChangeArrowheads="1"/>
          </p:cNvPicPr>
          <p:nvPr/>
        </p:nvPicPr>
        <p:blipFill>
          <a:blip r:embed="rId2"/>
          <a:srcRect/>
          <a:stretch>
            <a:fillRect/>
          </a:stretch>
        </p:blipFill>
        <p:spPr bwMode="auto">
          <a:xfrm>
            <a:off x="5259019" y="1676400"/>
            <a:ext cx="3046781" cy="51816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600" y="304799"/>
            <a:ext cx="7467600" cy="2286001"/>
          </a:xfrm>
        </p:spPr>
        <p:txBody>
          <a:bodyPr>
            <a:normAutofit/>
          </a:bodyPr>
          <a:lstStyle/>
          <a:p>
            <a:pPr>
              <a:buNone/>
            </a:pPr>
            <a:r>
              <a:rPr lang="en-US" dirty="0" smtClean="0"/>
              <a:t>	</a:t>
            </a:r>
            <a:r>
              <a:rPr lang="en-US" sz="3600" dirty="0" smtClean="0"/>
              <a:t>There is a great difference between knowing and understanding: you can know a lot about something and not really understand it. </a:t>
            </a:r>
            <a:endParaRPr lang="en-US" sz="3600" dirty="0"/>
          </a:p>
        </p:txBody>
      </p:sp>
      <p:sp>
        <p:nvSpPr>
          <p:cNvPr id="4" name="Content Placeholder 3"/>
          <p:cNvSpPr>
            <a:spLocks noGrp="1"/>
          </p:cNvSpPr>
          <p:nvPr>
            <p:ph sz="half" idx="2"/>
          </p:nvPr>
        </p:nvSpPr>
        <p:spPr>
          <a:xfrm>
            <a:off x="5181600" y="2895600"/>
            <a:ext cx="3733800" cy="3733799"/>
          </a:xfrm>
        </p:spPr>
        <p:txBody>
          <a:bodyPr>
            <a:normAutofit/>
          </a:bodyPr>
          <a:lstStyle/>
          <a:p>
            <a:r>
              <a:rPr lang="en-US" dirty="0" smtClean="0"/>
              <a:t>Charles Kettering (1876-1958) was a U.S. engineer and inventor. He invented the electric cash register (1911) and the electric starter (1912).</a:t>
            </a:r>
          </a:p>
        </p:txBody>
      </p:sp>
      <p:pic>
        <p:nvPicPr>
          <p:cNvPr id="9218" name="Picture 2" descr="Image:Time-magazine-cover-charles-kettering.jpg"/>
          <p:cNvPicPr>
            <a:picLocks noChangeAspect="1" noChangeArrowheads="1"/>
          </p:cNvPicPr>
          <p:nvPr/>
        </p:nvPicPr>
        <p:blipFill>
          <a:blip r:embed="rId3"/>
          <a:srcRect/>
          <a:stretch>
            <a:fillRect/>
          </a:stretch>
        </p:blipFill>
        <p:spPr bwMode="auto">
          <a:xfrm>
            <a:off x="602226" y="2895600"/>
            <a:ext cx="2826774" cy="372427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O. </a:t>
            </a:r>
            <a:r>
              <a:rPr lang="en-US" dirty="0" err="1" smtClean="0"/>
              <a:t>Pollak</a:t>
            </a:r>
            <a:endParaRPr lang="en-US" dirty="0"/>
          </a:p>
        </p:txBody>
      </p:sp>
      <p:sp>
        <p:nvSpPr>
          <p:cNvPr id="3" name="Content Placeholder 2"/>
          <p:cNvSpPr>
            <a:spLocks noGrp="1"/>
          </p:cNvSpPr>
          <p:nvPr>
            <p:ph sz="half" idx="1"/>
          </p:nvPr>
        </p:nvSpPr>
        <p:spPr>
          <a:xfrm>
            <a:off x="0" y="1600200"/>
            <a:ext cx="3886200" cy="4953000"/>
          </a:xfrm>
        </p:spPr>
        <p:txBody>
          <a:bodyPr>
            <a:normAutofit fontScale="92500" lnSpcReduction="20000"/>
          </a:bodyPr>
          <a:lstStyle/>
          <a:p>
            <a:pPr>
              <a:buNone/>
            </a:pPr>
            <a:r>
              <a:rPr lang="en-US" dirty="0" smtClean="0"/>
              <a:t>	</a:t>
            </a:r>
            <a:r>
              <a:rPr lang="en-US" sz="4000" dirty="0" smtClean="0"/>
              <a:t>Applied mathematics is mathematics for which I happen to know an application. This, I think, includes almost everything in mathematics. </a:t>
            </a:r>
            <a:endParaRPr lang="en-US" sz="4000" dirty="0"/>
          </a:p>
        </p:txBody>
      </p:sp>
      <p:pic>
        <p:nvPicPr>
          <p:cNvPr id="58369" name="Picture 1"/>
          <p:cNvPicPr>
            <a:picLocks noChangeAspect="1" noChangeArrowheads="1"/>
          </p:cNvPicPr>
          <p:nvPr/>
        </p:nvPicPr>
        <p:blipFill>
          <a:blip r:embed="rId2"/>
          <a:srcRect/>
          <a:stretch>
            <a:fillRect/>
          </a:stretch>
        </p:blipFill>
        <p:spPr bwMode="auto">
          <a:xfrm>
            <a:off x="3962400" y="3048000"/>
            <a:ext cx="5551095" cy="4167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Jean le </a:t>
            </a:r>
            <a:r>
              <a:rPr lang="en-US" b="1" dirty="0" err="1" smtClean="0"/>
              <a:t>Rond</a:t>
            </a:r>
            <a:r>
              <a:rPr lang="en-US" b="1" dirty="0" smtClean="0"/>
              <a:t> </a:t>
            </a:r>
            <a:r>
              <a:rPr lang="en-US" b="1" dirty="0" err="1" smtClean="0"/>
              <a:t>d'Alembert</a:t>
            </a:r>
            <a:r>
              <a:rPr lang="en-US" b="1" dirty="0" smtClean="0"/>
              <a:t>  (1717-1783)</a:t>
            </a:r>
            <a:endParaRPr lang="en-US" dirty="0"/>
          </a:p>
        </p:txBody>
      </p:sp>
      <p:sp>
        <p:nvSpPr>
          <p:cNvPr id="3" name="Content Placeholder 2"/>
          <p:cNvSpPr>
            <a:spLocks noGrp="1"/>
          </p:cNvSpPr>
          <p:nvPr>
            <p:ph sz="half" idx="1"/>
          </p:nvPr>
        </p:nvSpPr>
        <p:spPr>
          <a:xfrm>
            <a:off x="457200" y="2057399"/>
            <a:ext cx="4038600" cy="3657601"/>
          </a:xfrm>
        </p:spPr>
        <p:txBody>
          <a:bodyPr/>
          <a:lstStyle/>
          <a:p>
            <a:pPr>
              <a:buNone/>
            </a:pPr>
            <a:r>
              <a:rPr lang="en-US" dirty="0" smtClean="0"/>
              <a:t>	</a:t>
            </a:r>
            <a:r>
              <a:rPr lang="en-US" sz="4400" dirty="0" smtClean="0"/>
              <a:t>Algebra is generous, </a:t>
            </a:r>
          </a:p>
          <a:p>
            <a:pPr>
              <a:buNone/>
            </a:pPr>
            <a:r>
              <a:rPr lang="en-US" sz="4400" dirty="0" smtClean="0"/>
              <a:t>	she often gives more than is asked of her. </a:t>
            </a:r>
            <a:endParaRPr lang="en-US" sz="4400" dirty="0"/>
          </a:p>
        </p:txBody>
      </p:sp>
      <p:pic>
        <p:nvPicPr>
          <p:cNvPr id="52226" name="Picture 2" descr="http://upload.wikimedia.org/wikipedia/commons/e/e3/Jean_d%27Alembert.jpeg"/>
          <p:cNvPicPr>
            <a:picLocks noChangeAspect="1" noChangeArrowheads="1"/>
          </p:cNvPicPr>
          <p:nvPr/>
        </p:nvPicPr>
        <p:blipFill>
          <a:blip r:embed="rId2"/>
          <a:srcRect/>
          <a:stretch>
            <a:fillRect/>
          </a:stretch>
        </p:blipFill>
        <p:spPr bwMode="auto">
          <a:xfrm>
            <a:off x="5257800" y="1752600"/>
            <a:ext cx="3707381" cy="4572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Cartoon"/>
          <p:cNvPicPr>
            <a:picLocks noChangeAspect="1" noChangeArrowheads="1"/>
          </p:cNvPicPr>
          <p:nvPr/>
        </p:nvPicPr>
        <p:blipFill>
          <a:blip r:embed="rId2"/>
          <a:srcRect/>
          <a:stretch>
            <a:fillRect/>
          </a:stretch>
        </p:blipFill>
        <p:spPr bwMode="auto">
          <a:xfrm>
            <a:off x="0" y="0"/>
            <a:ext cx="4835525" cy="6629400"/>
          </a:xfrm>
          <a:prstGeom prst="rect">
            <a:avLst/>
          </a:prstGeom>
          <a:noFill/>
        </p:spPr>
      </p:pic>
      <p:sp>
        <p:nvSpPr>
          <p:cNvPr id="14342" name="Text Box 6"/>
          <p:cNvSpPr txBox="1">
            <a:spLocks noChangeArrowheads="1"/>
          </p:cNvSpPr>
          <p:nvPr/>
        </p:nvSpPr>
        <p:spPr bwMode="auto">
          <a:xfrm>
            <a:off x="4953000" y="609600"/>
            <a:ext cx="4038600" cy="4478338"/>
          </a:xfrm>
          <a:prstGeom prst="rect">
            <a:avLst/>
          </a:prstGeom>
          <a:noFill/>
          <a:ln w="9525">
            <a:noFill/>
            <a:miter lim="800000"/>
            <a:headEnd/>
            <a:tailEnd/>
          </a:ln>
          <a:effectLst/>
        </p:spPr>
        <p:txBody>
          <a:bodyPr>
            <a:spAutoFit/>
          </a:bodyPr>
          <a:lstStyle/>
          <a:p>
            <a:r>
              <a:rPr lang="en-US" sz="3200"/>
              <a:t>Cartoons provide an opportunity to speak of many things:</a:t>
            </a:r>
          </a:p>
          <a:p>
            <a:endParaRPr lang="en-US" sz="3200"/>
          </a:p>
          <a:p>
            <a:pPr>
              <a:buFontTx/>
              <a:buChar char="•"/>
            </a:pPr>
            <a:r>
              <a:rPr lang="en-US" sz="3200"/>
              <a:t> Projectile motion</a:t>
            </a:r>
          </a:p>
          <a:p>
            <a:pPr>
              <a:buFontTx/>
              <a:buChar char="•"/>
            </a:pPr>
            <a:r>
              <a:rPr lang="en-US" sz="3200"/>
              <a:t> History of Ballistics</a:t>
            </a:r>
          </a:p>
          <a:p>
            <a:pPr>
              <a:buFontTx/>
              <a:buChar char="•"/>
            </a:pPr>
            <a:r>
              <a:rPr lang="en-US" sz="3200"/>
              <a:t> Ethics</a:t>
            </a:r>
          </a:p>
          <a:p>
            <a:endParaRPr lang="en-US" sz="3200"/>
          </a:p>
          <a:p>
            <a:endParaRPr lang="en-US" sz="32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Bernhard Bolzano (1781-1848)</a:t>
            </a:r>
          </a:p>
        </p:txBody>
      </p:sp>
      <p:graphicFrame>
        <p:nvGraphicFramePr>
          <p:cNvPr id="112643" name="Object 3"/>
          <p:cNvGraphicFramePr>
            <a:graphicFrameLocks noChangeAspect="1"/>
          </p:cNvGraphicFramePr>
          <p:nvPr>
            <p:ph sz="half" idx="1"/>
          </p:nvPr>
        </p:nvGraphicFramePr>
        <p:xfrm>
          <a:off x="228600" y="1600200"/>
          <a:ext cx="3824288" cy="4953000"/>
        </p:xfrm>
        <a:graphic>
          <a:graphicData uri="http://schemas.openxmlformats.org/presentationml/2006/ole">
            <p:oleObj spid="_x0000_s1026" name="Acrobat Document" r:id="rId3" imgW="5706272" imgH="7392432" progId="AcroExch.Document.7">
              <p:embed/>
            </p:oleObj>
          </a:graphicData>
        </a:graphic>
      </p:graphicFrame>
      <p:sp>
        <p:nvSpPr>
          <p:cNvPr id="112644" name="Rectangle 4"/>
          <p:cNvSpPr>
            <a:spLocks noGrp="1" noChangeArrowheads="1"/>
          </p:cNvSpPr>
          <p:nvPr>
            <p:ph type="body" sz="half" idx="2"/>
          </p:nvPr>
        </p:nvSpPr>
        <p:spPr>
          <a:xfrm>
            <a:off x="4343400" y="1600200"/>
            <a:ext cx="4343400" cy="4525963"/>
          </a:xfrm>
        </p:spPr>
        <p:txBody>
          <a:bodyPr/>
          <a:lstStyle/>
          <a:p>
            <a:r>
              <a:rPr lang="en-US" sz="2800"/>
              <a:t>Son of an art dealer who founded an orphanage. </a:t>
            </a:r>
          </a:p>
          <a:p>
            <a:r>
              <a:rPr lang="en-US" sz="2800"/>
              <a:t>Studied philosophy, physics and mathematics at Prague.</a:t>
            </a:r>
          </a:p>
          <a:p>
            <a:r>
              <a:rPr lang="en-US" sz="2800"/>
              <a:t>Ordained a Catholic Priest in 1804.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Object 2"/>
          <p:cNvGraphicFramePr>
            <a:graphicFrameLocks noChangeAspect="1"/>
          </p:cNvGraphicFramePr>
          <p:nvPr>
            <p:ph sz="half" idx="1"/>
          </p:nvPr>
        </p:nvGraphicFramePr>
        <p:xfrm>
          <a:off x="-609600" y="1219200"/>
          <a:ext cx="5470525" cy="7086600"/>
        </p:xfrm>
        <a:graphic>
          <a:graphicData uri="http://schemas.openxmlformats.org/presentationml/2006/ole">
            <p:oleObj spid="_x0000_s2050" name="Acrobat Document" r:id="rId3" imgW="5706272" imgH="7392432" progId="AcroExch.Document.7">
              <p:embed/>
            </p:oleObj>
          </a:graphicData>
        </a:graphic>
      </p:graphicFrame>
      <p:sp>
        <p:nvSpPr>
          <p:cNvPr id="113667" name="Rectangle 3"/>
          <p:cNvSpPr>
            <a:spLocks noGrp="1" noChangeArrowheads="1"/>
          </p:cNvSpPr>
          <p:nvPr>
            <p:ph type="body" sz="half" idx="2"/>
          </p:nvPr>
        </p:nvSpPr>
        <p:spPr>
          <a:xfrm>
            <a:off x="4648200" y="304800"/>
            <a:ext cx="4038600" cy="5821363"/>
          </a:xfrm>
        </p:spPr>
        <p:txBody>
          <a:bodyPr/>
          <a:lstStyle/>
          <a:p>
            <a:r>
              <a:rPr lang="en-US" sz="2800"/>
              <a:t>Appointed to the new chair of philosophy of religion at the University of Prague </a:t>
            </a:r>
          </a:p>
          <a:p>
            <a:r>
              <a:rPr lang="en-US" sz="2800"/>
              <a:t>An unsuitable position given his unorthodox religious and political ideas.</a:t>
            </a:r>
          </a:p>
          <a:p>
            <a:r>
              <a:rPr lang="en-US" sz="2800"/>
              <a:t>Dismissed in 1819 and placed under house arrest.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sz="half" idx="1"/>
          </p:nvPr>
        </p:nvSpPr>
        <p:spPr>
          <a:xfrm>
            <a:off x="457200" y="1219200"/>
            <a:ext cx="3352800" cy="4525963"/>
          </a:xfrm>
        </p:spPr>
        <p:txBody>
          <a:bodyPr/>
          <a:lstStyle/>
          <a:p>
            <a:pPr>
              <a:buFontTx/>
              <a:buNone/>
            </a:pPr>
            <a:r>
              <a:rPr lang="en-US" sz="2800"/>
              <a:t>	Purely analytic proof of the theorem that between any two values which give results of opposite sign there lies at least one real root of the equation</a:t>
            </a:r>
          </a:p>
        </p:txBody>
      </p:sp>
      <p:graphicFrame>
        <p:nvGraphicFramePr>
          <p:cNvPr id="114691" name="Object 3"/>
          <p:cNvGraphicFramePr>
            <a:graphicFrameLocks noChangeAspect="1"/>
          </p:cNvGraphicFramePr>
          <p:nvPr>
            <p:ph sz="half" idx="2"/>
          </p:nvPr>
        </p:nvGraphicFramePr>
        <p:xfrm>
          <a:off x="3733800" y="0"/>
          <a:ext cx="5294313" cy="6858000"/>
        </p:xfrm>
        <a:graphic>
          <a:graphicData uri="http://schemas.openxmlformats.org/presentationml/2006/ole">
            <p:oleObj spid="_x0000_s3074" name="Acrobat Document" r:id="rId3" imgW="5706272" imgH="7392432" progId="AcroExch.Document.7">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4" name="Object 2"/>
          <p:cNvGraphicFramePr>
            <a:graphicFrameLocks noChangeAspect="1"/>
          </p:cNvGraphicFramePr>
          <p:nvPr>
            <p:ph sz="half" idx="4294967295"/>
          </p:nvPr>
        </p:nvGraphicFramePr>
        <p:xfrm>
          <a:off x="1219200" y="0"/>
          <a:ext cx="6529388" cy="8458200"/>
        </p:xfrm>
        <a:graphic>
          <a:graphicData uri="http://schemas.openxmlformats.org/presentationml/2006/ole">
            <p:oleObj spid="_x0000_s4098" name="Acrobat Document" r:id="rId3" imgW="5706272" imgH="7392432" progId="AcroExch.Document.7">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z="3600"/>
              <a:t>Abraham Gotthelf K</a:t>
            </a:r>
            <a:r>
              <a:rPr lang="en-US" sz="3600">
                <a:cs typeface="Arial" charset="0"/>
              </a:rPr>
              <a:t>ä</a:t>
            </a:r>
            <a:r>
              <a:rPr lang="en-US" sz="3600"/>
              <a:t>stner (1719-1800)</a:t>
            </a:r>
          </a:p>
        </p:txBody>
      </p:sp>
      <p:sp>
        <p:nvSpPr>
          <p:cNvPr id="116739" name="Rectangle 3"/>
          <p:cNvSpPr>
            <a:spLocks noGrp="1" noChangeArrowheads="1"/>
          </p:cNvSpPr>
          <p:nvPr>
            <p:ph type="body" sz="half" idx="1"/>
          </p:nvPr>
        </p:nvSpPr>
        <p:spPr/>
        <p:txBody>
          <a:bodyPr/>
          <a:lstStyle/>
          <a:p>
            <a:r>
              <a:rPr lang="en-US" sz="2800"/>
              <a:t>Proved statements which were commonly regarded as evident in order to make clear the assumptions on which they are based. </a:t>
            </a:r>
          </a:p>
          <a:p>
            <a:endParaRPr lang="en-US" sz="2800"/>
          </a:p>
          <a:p>
            <a:r>
              <a:rPr lang="en-US" sz="2800"/>
              <a:t>Influenced both Bolzano and Gauss. </a:t>
            </a:r>
          </a:p>
        </p:txBody>
      </p:sp>
      <p:graphicFrame>
        <p:nvGraphicFramePr>
          <p:cNvPr id="116740" name="Object 4"/>
          <p:cNvGraphicFramePr>
            <a:graphicFrameLocks noChangeAspect="1"/>
          </p:cNvGraphicFramePr>
          <p:nvPr>
            <p:ph sz="half" idx="2"/>
          </p:nvPr>
        </p:nvGraphicFramePr>
        <p:xfrm>
          <a:off x="4919663" y="1600200"/>
          <a:ext cx="3494087" cy="4525963"/>
        </p:xfrm>
        <a:graphic>
          <a:graphicData uri="http://schemas.openxmlformats.org/presentationml/2006/ole">
            <p:oleObj spid="_x0000_s5122" name="Acrobat Document" r:id="rId3" imgW="5706272" imgH="7392432" progId="AcroExch.Document.7">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sz="half" idx="1"/>
          </p:nvPr>
        </p:nvSpPr>
        <p:spPr/>
        <p:txBody>
          <a:bodyPr/>
          <a:lstStyle/>
          <a:p>
            <a:r>
              <a:rPr lang="en-US" sz="2800"/>
              <a:t>Early work on infinite sets!</a:t>
            </a:r>
          </a:p>
          <a:p>
            <a:endParaRPr lang="en-US" sz="2800"/>
          </a:p>
          <a:p>
            <a:r>
              <a:rPr lang="en-US" sz="2800"/>
              <a:t>Defined continuity.</a:t>
            </a:r>
          </a:p>
          <a:p>
            <a:endParaRPr lang="en-US" sz="2800"/>
          </a:p>
          <a:p>
            <a:r>
              <a:rPr lang="en-US" sz="2800"/>
              <a:t>Constructed a nowhere differentiable function. </a:t>
            </a:r>
          </a:p>
        </p:txBody>
      </p:sp>
      <p:graphicFrame>
        <p:nvGraphicFramePr>
          <p:cNvPr id="117764" name="Object 4"/>
          <p:cNvGraphicFramePr>
            <a:graphicFrameLocks noChangeAspect="1"/>
          </p:cNvGraphicFramePr>
          <p:nvPr>
            <p:ph sz="half" idx="2"/>
          </p:nvPr>
        </p:nvGraphicFramePr>
        <p:xfrm>
          <a:off x="4919663" y="1600200"/>
          <a:ext cx="3494087" cy="4525963"/>
        </p:xfrm>
        <a:graphic>
          <a:graphicData uri="http://schemas.openxmlformats.org/presentationml/2006/ole">
            <p:oleObj spid="_x0000_s6146" name="Acrobat Document" r:id="rId3" imgW="5706272" imgH="7392432" progId="AcroExch.Document.7">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534400" cy="5364163"/>
          </a:xfrm>
        </p:spPr>
        <p:txBody>
          <a:bodyPr>
            <a:normAutofit/>
          </a:bodyPr>
          <a:lstStyle/>
          <a:p>
            <a:pPr>
              <a:buNone/>
            </a:pPr>
            <a:r>
              <a:rPr lang="en-US" dirty="0" smtClean="0"/>
              <a:t>	</a:t>
            </a:r>
            <a:r>
              <a:rPr lang="en-US" sz="4400" dirty="0" smtClean="0"/>
              <a:t>For more mathematical dates see:</a:t>
            </a:r>
          </a:p>
          <a:p>
            <a:endParaRPr lang="en-US" sz="4400" dirty="0" smtClean="0"/>
          </a:p>
          <a:p>
            <a:pPr>
              <a:buNone/>
            </a:pPr>
            <a:r>
              <a:rPr lang="en-US" sz="4400" dirty="0" smtClean="0"/>
              <a:t>	</a:t>
            </a:r>
            <a:r>
              <a:rPr lang="en-US" sz="4400" dirty="0" smtClean="0">
                <a:hlinkClick r:id="rId2"/>
              </a:rPr>
              <a:t>http://www.dean.usma.edu/departments/math/people/rickey/hm/calendar/</a:t>
            </a:r>
            <a:endParaRPr lang="en-US" sz="4400" dirty="0" smtClean="0"/>
          </a:p>
          <a:p>
            <a:pPr>
              <a:buNone/>
            </a:pPr>
            <a:endParaRPr lang="en-US" sz="4400" dirty="0" smtClean="0"/>
          </a:p>
          <a:p>
            <a:pPr>
              <a:buNone/>
            </a:pPr>
            <a:r>
              <a:rPr lang="en-US" sz="1200" dirty="0" smtClean="0"/>
              <a:t>Soon to be updated (pester me).</a:t>
            </a:r>
            <a:endParaRPr lang="en-US" sz="1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sz="half" idx="1"/>
          </p:nvPr>
        </p:nvSpPr>
        <p:spPr>
          <a:xfrm>
            <a:off x="0" y="1600200"/>
            <a:ext cx="2971800" cy="4525963"/>
          </a:xfrm>
        </p:spPr>
        <p:txBody>
          <a:bodyPr/>
          <a:lstStyle/>
          <a:p>
            <a:r>
              <a:rPr lang="en-US" sz="2800"/>
              <a:t>Assumptions?</a:t>
            </a:r>
          </a:p>
        </p:txBody>
      </p:sp>
      <p:graphicFrame>
        <p:nvGraphicFramePr>
          <p:cNvPr id="118787" name="Object 3"/>
          <p:cNvGraphicFramePr>
            <a:graphicFrameLocks noChangeAspect="1"/>
          </p:cNvGraphicFramePr>
          <p:nvPr>
            <p:ph sz="half" idx="2"/>
          </p:nvPr>
        </p:nvGraphicFramePr>
        <p:xfrm>
          <a:off x="3429000" y="914400"/>
          <a:ext cx="6059488" cy="7848600"/>
        </p:xfrm>
        <a:graphic>
          <a:graphicData uri="http://schemas.openxmlformats.org/presentationml/2006/ole">
            <p:oleObj spid="_x0000_s7170" name="Acrobat Document" r:id="rId3" imgW="5706272" imgH="7392432" progId="AcroExch.Document.7">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457200" y="1066800"/>
            <a:ext cx="8229600" cy="5059363"/>
          </a:xfrm>
        </p:spPr>
        <p:txBody>
          <a:bodyPr/>
          <a:lstStyle/>
          <a:p>
            <a:pPr>
              <a:buFontTx/>
              <a:buNone/>
            </a:pPr>
            <a:r>
              <a:rPr lang="en-US" sz="4000"/>
              <a:t>	Is there a direction I can point such that the temperature at the boundary of the State is the same in that direction and in the opposite direction?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sz="half" idx="1"/>
          </p:nvPr>
        </p:nvSpPr>
        <p:spPr/>
        <p:txBody>
          <a:bodyPr/>
          <a:lstStyle/>
          <a:p>
            <a:endParaRPr lang="en-US"/>
          </a:p>
        </p:txBody>
      </p:sp>
      <p:sp>
        <p:nvSpPr>
          <p:cNvPr id="120835" name="Rectangle 3"/>
          <p:cNvSpPr>
            <a:spLocks noGrp="1" noChangeArrowheads="1"/>
          </p:cNvSpPr>
          <p:nvPr>
            <p:ph sz="half" idx="2"/>
          </p:nvPr>
        </p:nvSpPr>
        <p:spPr>
          <a:xfrm>
            <a:off x="4648200" y="304800"/>
            <a:ext cx="4038600" cy="5821363"/>
          </a:xfrm>
        </p:spPr>
        <p:txBody>
          <a:bodyPr/>
          <a:lstStyle/>
          <a:p>
            <a:r>
              <a:rPr lang="en-US"/>
              <a:t>T(</a:t>
            </a:r>
            <a:r>
              <a:rPr lang="el-GR">
                <a:cs typeface="Arial" charset="0"/>
              </a:rPr>
              <a:t>Θ</a:t>
            </a:r>
            <a:r>
              <a:rPr lang="en-US">
                <a:cs typeface="Arial" charset="0"/>
              </a:rPr>
              <a:t>) = Temperature at border of state when you are in Columbus and looking in direction </a:t>
            </a:r>
            <a:r>
              <a:rPr lang="el-GR">
                <a:cs typeface="Arial" charset="0"/>
              </a:rPr>
              <a:t>Θ</a:t>
            </a:r>
            <a:r>
              <a:rPr lang="en-US">
                <a:cs typeface="Arial" charset="0"/>
              </a:rPr>
              <a:t>.</a:t>
            </a:r>
          </a:p>
          <a:p>
            <a:endParaRPr lang="en-US">
              <a:cs typeface="Arial" charset="0"/>
            </a:endParaRPr>
          </a:p>
          <a:p>
            <a:r>
              <a:rPr lang="en-US">
                <a:cs typeface="Arial" charset="0"/>
              </a:rPr>
              <a:t>Consider</a:t>
            </a:r>
          </a:p>
          <a:p>
            <a:pPr lvl="1">
              <a:buFontTx/>
              <a:buNone/>
            </a:pPr>
            <a:r>
              <a:rPr lang="en-US">
                <a:cs typeface="Arial" charset="0"/>
              </a:rPr>
              <a:t>F(</a:t>
            </a:r>
            <a:r>
              <a:rPr lang="el-GR">
                <a:cs typeface="Arial" charset="0"/>
              </a:rPr>
              <a:t>Θ</a:t>
            </a:r>
            <a:r>
              <a:rPr lang="en-US">
                <a:cs typeface="Arial" charset="0"/>
              </a:rPr>
              <a:t>) = T (</a:t>
            </a:r>
            <a:r>
              <a:rPr lang="el-GR">
                <a:cs typeface="Arial" charset="0"/>
              </a:rPr>
              <a:t>Θ</a:t>
            </a:r>
            <a:r>
              <a:rPr lang="en-US">
                <a:cs typeface="Arial" charset="0"/>
              </a:rPr>
              <a:t>) – T(</a:t>
            </a:r>
            <a:r>
              <a:rPr lang="el-GR">
                <a:cs typeface="Arial" charset="0"/>
              </a:rPr>
              <a:t>Θ</a:t>
            </a:r>
            <a:r>
              <a:rPr lang="en-US">
                <a:cs typeface="Arial" charset="0"/>
              </a:rPr>
              <a:t> + </a:t>
            </a:r>
            <a:r>
              <a:rPr lang="el-GR">
                <a:cs typeface="Arial" charset="0"/>
              </a:rPr>
              <a:t>π</a:t>
            </a:r>
            <a:r>
              <a:rPr lang="en-US">
                <a:cs typeface="Arial" charset="0"/>
              </a:rPr>
              <a:t>)</a:t>
            </a:r>
          </a:p>
          <a:p>
            <a:pPr lvl="1">
              <a:buFontTx/>
              <a:buNone/>
            </a:pPr>
            <a:endParaRPr lang="en-US">
              <a:cs typeface="Arial" charset="0"/>
            </a:endParaRPr>
          </a:p>
          <a:p>
            <a:r>
              <a:rPr lang="en-US">
                <a:cs typeface="Arial" charset="0"/>
              </a:rPr>
              <a:t>F(0) and F(</a:t>
            </a:r>
            <a:r>
              <a:rPr lang="el-GR">
                <a:cs typeface="Arial" charset="0"/>
              </a:rPr>
              <a:t>π</a:t>
            </a:r>
            <a:r>
              <a:rPr lang="en-US">
                <a:cs typeface="Arial" charset="0"/>
              </a:rPr>
              <a:t>) have opposite signs. </a:t>
            </a:r>
            <a:endParaRPr lang="el-GR">
              <a:cs typeface="Arial" charset="0"/>
            </a:endParaRPr>
          </a:p>
        </p:txBody>
      </p:sp>
      <p:pic>
        <p:nvPicPr>
          <p:cNvPr id="120836" name="Picture 4" descr="Ohio Map"/>
          <p:cNvPicPr>
            <a:picLocks noChangeAspect="1" noChangeArrowheads="1"/>
          </p:cNvPicPr>
          <p:nvPr/>
        </p:nvPicPr>
        <p:blipFill>
          <a:blip r:embed="rId2"/>
          <a:srcRect/>
          <a:stretch>
            <a:fillRect/>
          </a:stretch>
        </p:blipFill>
        <p:spPr bwMode="auto">
          <a:xfrm>
            <a:off x="152400" y="0"/>
            <a:ext cx="4799013" cy="62103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sz="half" idx="1"/>
          </p:nvPr>
        </p:nvSpPr>
        <p:spPr/>
        <p:txBody>
          <a:bodyPr/>
          <a:lstStyle/>
          <a:p>
            <a:endParaRPr lang="en-US"/>
          </a:p>
        </p:txBody>
      </p:sp>
      <p:sp>
        <p:nvSpPr>
          <p:cNvPr id="121859" name="Rectangle 3"/>
          <p:cNvSpPr>
            <a:spLocks noGrp="1" noChangeArrowheads="1"/>
          </p:cNvSpPr>
          <p:nvPr>
            <p:ph sz="half" idx="2"/>
          </p:nvPr>
        </p:nvSpPr>
        <p:spPr>
          <a:xfrm>
            <a:off x="5181600" y="1600200"/>
            <a:ext cx="3962400" cy="4525963"/>
          </a:xfrm>
        </p:spPr>
        <p:txBody>
          <a:bodyPr/>
          <a:lstStyle/>
          <a:p>
            <a:pPr>
              <a:buFontTx/>
              <a:buNone/>
            </a:pPr>
            <a:r>
              <a:rPr lang="en-US">
                <a:cs typeface="Arial" charset="0"/>
              </a:rPr>
              <a:t>	Consider</a:t>
            </a:r>
          </a:p>
          <a:p>
            <a:pPr lvl="1">
              <a:buFontTx/>
              <a:buNone/>
            </a:pPr>
            <a:r>
              <a:rPr lang="en-US">
                <a:cs typeface="Arial" charset="0"/>
              </a:rPr>
              <a:t>F(</a:t>
            </a:r>
            <a:r>
              <a:rPr lang="el-GR">
                <a:cs typeface="Arial" charset="0"/>
              </a:rPr>
              <a:t>Θ</a:t>
            </a:r>
            <a:r>
              <a:rPr lang="en-US">
                <a:cs typeface="Arial" charset="0"/>
              </a:rPr>
              <a:t>) = T (</a:t>
            </a:r>
            <a:r>
              <a:rPr lang="el-GR">
                <a:cs typeface="Arial" charset="0"/>
              </a:rPr>
              <a:t>Θ</a:t>
            </a:r>
            <a:r>
              <a:rPr lang="en-US">
                <a:cs typeface="Arial" charset="0"/>
              </a:rPr>
              <a:t>) – T(</a:t>
            </a:r>
            <a:r>
              <a:rPr lang="el-GR">
                <a:cs typeface="Arial" charset="0"/>
              </a:rPr>
              <a:t>Θ</a:t>
            </a:r>
            <a:r>
              <a:rPr lang="en-US">
                <a:cs typeface="Arial" charset="0"/>
              </a:rPr>
              <a:t> + </a:t>
            </a:r>
            <a:r>
              <a:rPr lang="el-GR">
                <a:cs typeface="Arial" charset="0"/>
              </a:rPr>
              <a:t>π</a:t>
            </a:r>
            <a:r>
              <a:rPr lang="en-US">
                <a:cs typeface="Arial" charset="0"/>
              </a:rPr>
              <a:t>)</a:t>
            </a:r>
          </a:p>
          <a:p>
            <a:pPr lvl="1">
              <a:buFontTx/>
              <a:buNone/>
            </a:pPr>
            <a:endParaRPr lang="en-US">
              <a:cs typeface="Arial" charset="0"/>
            </a:endParaRPr>
          </a:p>
          <a:p>
            <a:pPr>
              <a:buFontTx/>
              <a:buNone/>
            </a:pPr>
            <a:r>
              <a:rPr lang="en-US">
                <a:cs typeface="Arial" charset="0"/>
              </a:rPr>
              <a:t>	Does it matter whether you are in Albany or West Point or Selden? </a:t>
            </a:r>
          </a:p>
        </p:txBody>
      </p:sp>
      <p:pic>
        <p:nvPicPr>
          <p:cNvPr id="121860" name="Picture 4" descr="New York Map"/>
          <p:cNvPicPr>
            <a:picLocks noChangeAspect="1" noChangeArrowheads="1"/>
          </p:cNvPicPr>
          <p:nvPr/>
        </p:nvPicPr>
        <p:blipFill>
          <a:blip r:embed="rId2"/>
          <a:srcRect/>
          <a:stretch>
            <a:fillRect/>
          </a:stretch>
        </p:blipFill>
        <p:spPr bwMode="auto">
          <a:xfrm>
            <a:off x="0" y="-228600"/>
            <a:ext cx="5216525" cy="6751638"/>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sz="half" idx="1"/>
          </p:nvPr>
        </p:nvSpPr>
        <p:spPr>
          <a:xfrm>
            <a:off x="457200" y="2438400"/>
            <a:ext cx="4038600" cy="3687763"/>
          </a:xfrm>
        </p:spPr>
        <p:txBody>
          <a:bodyPr/>
          <a:lstStyle/>
          <a:p>
            <a:r>
              <a:rPr lang="en-US" sz="2800"/>
              <a:t>Bernhard Bolzano proved the Intermediate Value Theorem in 1817. </a:t>
            </a:r>
          </a:p>
        </p:txBody>
      </p:sp>
      <p:graphicFrame>
        <p:nvGraphicFramePr>
          <p:cNvPr id="123907" name="Object 3"/>
          <p:cNvGraphicFramePr>
            <a:graphicFrameLocks noChangeAspect="1"/>
          </p:cNvGraphicFramePr>
          <p:nvPr>
            <p:ph sz="half" idx="2"/>
          </p:nvPr>
        </p:nvGraphicFramePr>
        <p:xfrm>
          <a:off x="4919663" y="1600200"/>
          <a:ext cx="3494087" cy="4525963"/>
        </p:xfrm>
        <a:graphic>
          <a:graphicData uri="http://schemas.openxmlformats.org/presentationml/2006/ole">
            <p:oleObj spid="_x0000_s8194" name="Acrobat Document" r:id="rId3" imgW="5706272" imgH="7392432" progId="AcroExch.Document.7">
              <p:embed/>
            </p:oleObj>
          </a:graphicData>
        </a:graphic>
      </p:graphicFrame>
      <p:sp>
        <p:nvSpPr>
          <p:cNvPr id="123908" name="Rectangle 4"/>
          <p:cNvSpPr>
            <a:spLocks noGrp="1" noChangeArrowheads="1"/>
          </p:cNvSpPr>
          <p:nvPr>
            <p:ph type="title"/>
          </p:nvPr>
        </p:nvSpPr>
        <p:spPr>
          <a:noFill/>
          <a:ln/>
        </p:spPr>
        <p:txBody>
          <a:bodyPr/>
          <a:lstStyle/>
          <a:p>
            <a:r>
              <a:rPr lang="en-US"/>
              <a:t>Our Hero !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14400" y="838200"/>
            <a:ext cx="7467600" cy="5287963"/>
          </a:xfrm>
        </p:spPr>
        <p:txBody>
          <a:bodyPr>
            <a:normAutofit/>
          </a:bodyPr>
          <a:lstStyle/>
          <a:p>
            <a:pPr>
              <a:buNone/>
            </a:pPr>
            <a:r>
              <a:rPr lang="en-US" sz="4800" dirty="0" smtClean="0"/>
              <a:t>	We are carriers of the </a:t>
            </a:r>
            <a:r>
              <a:rPr lang="en-US" sz="5200" dirty="0" smtClean="0"/>
              <a:t>Mathematical</a:t>
            </a:r>
            <a:r>
              <a:rPr lang="en-US" sz="4800" dirty="0" smtClean="0"/>
              <a:t> Culture</a:t>
            </a:r>
          </a:p>
          <a:p>
            <a:endParaRPr lang="en-US" sz="4800" dirty="0" smtClean="0"/>
          </a:p>
          <a:p>
            <a:pPr>
              <a:buNone/>
            </a:pPr>
            <a:r>
              <a:rPr lang="en-US" sz="4800" dirty="0" smtClean="0"/>
              <a:t>	We would be derelict as teachers if we did not pass it on in all its richness. </a:t>
            </a:r>
            <a:endParaRPr lang="en-US" sz="4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457200" y="685800"/>
            <a:ext cx="8229600" cy="5440363"/>
          </a:xfrm>
        </p:spPr>
        <p:txBody>
          <a:bodyPr>
            <a:normAutofit fontScale="92500"/>
          </a:bodyPr>
          <a:lstStyle/>
          <a:p>
            <a:pPr>
              <a:lnSpc>
                <a:spcPct val="90000"/>
              </a:lnSpc>
              <a:buNone/>
            </a:pPr>
            <a:r>
              <a:rPr lang="en-US" sz="2800" dirty="0" smtClean="0"/>
              <a:t>	</a:t>
            </a:r>
            <a:r>
              <a:rPr lang="en-US" sz="4300" dirty="0" smtClean="0"/>
              <a:t>One </a:t>
            </a:r>
            <a:r>
              <a:rPr lang="en-US" sz="4300" dirty="0"/>
              <a:t>can invent mathematics without knowing much of its history. One can use mathematics without knowing much, if any, of its history. But one cannot have a mature appreciation of mathematics without a substantial knowledge of its history. </a:t>
            </a:r>
          </a:p>
          <a:p>
            <a:pPr>
              <a:lnSpc>
                <a:spcPct val="90000"/>
              </a:lnSpc>
              <a:buNone/>
            </a:pPr>
            <a:endParaRPr lang="en-US" sz="2800" dirty="0"/>
          </a:p>
          <a:p>
            <a:pPr>
              <a:lnSpc>
                <a:spcPct val="90000"/>
              </a:lnSpc>
            </a:pPr>
            <a:endParaRPr lang="en-US" sz="2000" dirty="0"/>
          </a:p>
          <a:p>
            <a:pPr>
              <a:lnSpc>
                <a:spcPct val="90000"/>
              </a:lnSpc>
            </a:pPr>
            <a:r>
              <a:rPr lang="en-US" sz="2000" dirty="0"/>
              <a:t>Abe </a:t>
            </a:r>
            <a:r>
              <a:rPr lang="en-US" sz="2000" dirty="0" err="1"/>
              <a:t>Shenitzer</a:t>
            </a:r>
            <a:r>
              <a:rPr lang="en-US" sz="2000" dirty="0"/>
              <a:t> quoted in "Thinking the Unthinkable: The Story of Complex Numbers (with a Moral)," by Israel </a:t>
            </a:r>
            <a:r>
              <a:rPr lang="en-US" sz="2000" dirty="0" err="1"/>
              <a:t>Kleiner</a:t>
            </a:r>
            <a:r>
              <a:rPr lang="en-US" sz="2000" dirty="0"/>
              <a:t>, </a:t>
            </a:r>
            <a:r>
              <a:rPr lang="en-US" sz="2000" i="1" dirty="0"/>
              <a:t>Mathematics Teacher</a:t>
            </a:r>
            <a:r>
              <a:rPr lang="en-US" sz="2000" dirty="0"/>
              <a:t>, Oct. 1988.</a:t>
            </a:r>
            <a:r>
              <a:rPr lang="en-US" sz="2800" dirty="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1524000" y="-990600"/>
            <a:ext cx="5961063" cy="815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0" y="274638"/>
            <a:ext cx="4114800" cy="1143000"/>
          </a:xfrm>
        </p:spPr>
        <p:txBody>
          <a:bodyPr/>
          <a:lstStyle/>
          <a:p>
            <a:r>
              <a:rPr lang="en-US" dirty="0" smtClean="0"/>
              <a:t>Archimedes, </a:t>
            </a:r>
            <a:endParaRPr lang="en-US" dirty="0"/>
          </a:p>
        </p:txBody>
      </p:sp>
      <p:sp>
        <p:nvSpPr>
          <p:cNvPr id="5" name="Text Placeholder 4"/>
          <p:cNvSpPr>
            <a:spLocks noGrp="1"/>
          </p:cNvSpPr>
          <p:nvPr>
            <p:ph type="body" sz="half" idx="1"/>
          </p:nvPr>
        </p:nvSpPr>
        <p:spPr>
          <a:xfrm>
            <a:off x="228600" y="304800"/>
            <a:ext cx="4724400" cy="6553200"/>
          </a:xfrm>
        </p:spPr>
        <p:txBody>
          <a:bodyPr>
            <a:normAutofit/>
          </a:bodyPr>
          <a:lstStyle/>
          <a:p>
            <a:pPr>
              <a:buNone/>
            </a:pPr>
            <a:r>
              <a:rPr lang="en-US" dirty="0" smtClean="0"/>
              <a:t>	The Socratic philosopher </a:t>
            </a:r>
            <a:r>
              <a:rPr lang="en-US" dirty="0" err="1" smtClean="0"/>
              <a:t>Aristippus</a:t>
            </a:r>
            <a:r>
              <a:rPr lang="en-US" dirty="0" smtClean="0"/>
              <a:t>, who was shipwrecked on the shores of Rhodes, saw geometric diagrams, and exclaimed to his friends: </a:t>
            </a:r>
          </a:p>
          <a:p>
            <a:pPr>
              <a:buNone/>
            </a:pPr>
            <a:endParaRPr lang="en-US" dirty="0" smtClean="0"/>
          </a:p>
          <a:p>
            <a:pPr>
              <a:buNone/>
            </a:pPr>
            <a:endParaRPr lang="en-US" dirty="0" smtClean="0"/>
          </a:p>
          <a:p>
            <a:pPr>
              <a:buNone/>
            </a:pPr>
            <a:r>
              <a:rPr lang="en-US" dirty="0" smtClean="0"/>
              <a:t>	Fear not, for I see the vestiges of men.</a:t>
            </a:r>
          </a:p>
          <a:p>
            <a:pPr algn="r">
              <a:buNone/>
            </a:pPr>
            <a:r>
              <a:rPr lang="en-US" sz="2800" dirty="0" smtClean="0"/>
              <a:t>-- Vitruvius </a:t>
            </a:r>
            <a:endParaRPr lang="en-US" sz="2800" dirty="0"/>
          </a:p>
        </p:txBody>
      </p:sp>
      <p:pic>
        <p:nvPicPr>
          <p:cNvPr id="9" name="Picture 5" descr="Image of Archimedes-1792-000-fp"/>
          <p:cNvPicPr>
            <a:picLocks noGrp="1" noChangeAspect="1" noChangeArrowheads="1"/>
          </p:cNvPicPr>
          <p:nvPr>
            <p:ph sz="half" idx="2"/>
          </p:nvPr>
        </p:nvPicPr>
        <p:blipFill>
          <a:blip r:embed="rId2"/>
          <a:srcRect/>
          <a:stretch>
            <a:fillRect/>
          </a:stretch>
        </p:blipFill>
        <p:spPr bwMode="auto">
          <a:xfrm>
            <a:off x="4970264" y="1600200"/>
            <a:ext cx="4173736" cy="5564982"/>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dirty="0" smtClean="0"/>
              <a:t>	There are many ways to use history in the classroom. If you report what happened on this day in the history of mathematics, your students will love it, but won't let you skip a day. Quotations are always great fun. Both of these allow you to mention a wide range of people and ideas that the students are otherwise unlikely to encounter. The bulk of the presentation will be a discussion of several tested classroom examples at various levels: completing the square, trigonometry from Archimedes to Euler, Bolzano and the intermediate value theorem, and designing a clepsydra with calculus. There will be time for lots of questions, at the dinner, and at the meeting, so bring yours along. </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63490" name="Picture 2" descr="http://upload.wikimedia.org/wikipedia/commons/thumb/9/90/Gr%C3%A9goire_de_Saint-Vincent_%281584-1667%29.jpg/180px-Gr%C3%A9goire_de_Saint-Vincent_%281584-1667%29.jpg">
            <a:hlinkClick r:id="rId2" tooltip="Gregorius van St-Vincent"/>
          </p:cNvPr>
          <p:cNvPicPr>
            <a:picLocks noChangeAspect="1" noChangeArrowheads="1"/>
          </p:cNvPicPr>
          <p:nvPr/>
        </p:nvPicPr>
        <p:blipFill>
          <a:blip r:embed="rId3"/>
          <a:srcRect/>
          <a:stretch>
            <a:fillRect/>
          </a:stretch>
        </p:blipFill>
        <p:spPr bwMode="auto">
          <a:xfrm>
            <a:off x="1676400" y="1600200"/>
            <a:ext cx="1714500" cy="294322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dirty="0" smtClean="0"/>
              <a:t>	“One night early in my tenure [at ONR] I was sitting at my desk, working late, when I was joined by the military officer whom the staff of the research division identified as the spiritual father of the Office of Naval Research, Capt. Robert Conrad.  He was a great man and a great leader, and his energy and enthusiasm set the tone of ONR.  He sat down, and said to me, after a little chit-chat: “Mina, if you want to include pure mathematics in your program, I'll support you in your decision.”  This was a great day for all of us, for it meant an end to the constant worry as to whether the Navy would see the needs of mathematics as we saw them.”</a:t>
            </a:r>
          </a:p>
          <a:p>
            <a:r>
              <a:rPr lang="en-US" dirty="0" smtClean="0"/>
              <a:t> </a:t>
            </a:r>
          </a:p>
          <a:p>
            <a:r>
              <a:rPr lang="en-US" dirty="0" smtClean="0"/>
              <a:t>Mina Rees, 1977 </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86000" y="2133600"/>
            <a:ext cx="4572000" cy="923330"/>
          </a:xfrm>
          <a:prstGeom prst="rect">
            <a:avLst/>
          </a:prstGeom>
        </p:spPr>
        <p:txBody>
          <a:bodyPr>
            <a:spAutoFit/>
          </a:bodyPr>
          <a:lstStyle/>
          <a:p>
            <a:r>
              <a:rPr lang="en-US" dirty="0" smtClean="0"/>
              <a:t>http://www.dean.usma.edu/departments/math/people/Boucher/Today%20in%20Math%20History/Today%20in%20Math%20History.html</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“I have so little aptitude in writing out my [mathematical] demonstrations that I have been content to have discovered the truth, and to know the means of proving it when I shall have reason to do so.” </a:t>
            </a:r>
          </a:p>
          <a:p>
            <a:pPr algn="r">
              <a:buNone/>
            </a:pPr>
            <a:r>
              <a:rPr lang="en-US" dirty="0" smtClean="0"/>
              <a:t>– Pierre de Fermat</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sz="4800" dirty="0" smtClean="0"/>
              <a:t>Ah! Why, ye Gods, should</a:t>
            </a:r>
            <a:br>
              <a:rPr lang="en-US" sz="4800" dirty="0" smtClean="0"/>
            </a:br>
            <a:r>
              <a:rPr lang="en-US" sz="4800" dirty="0" smtClean="0"/>
              <a:t>two and two make four?</a:t>
            </a:r>
            <a:endParaRPr lang="en-US" sz="4800" dirty="0"/>
          </a:p>
        </p:txBody>
      </p:sp>
      <p:sp>
        <p:nvSpPr>
          <p:cNvPr id="3" name="Content Placeholder 2"/>
          <p:cNvSpPr>
            <a:spLocks noGrp="1"/>
          </p:cNvSpPr>
          <p:nvPr>
            <p:ph sz="half" idx="1"/>
          </p:nvPr>
        </p:nvSpPr>
        <p:spPr>
          <a:xfrm>
            <a:off x="457200" y="2133600"/>
            <a:ext cx="4038600" cy="3992563"/>
          </a:xfrm>
        </p:spPr>
        <p:txBody>
          <a:bodyPr/>
          <a:lstStyle/>
          <a:p>
            <a:pPr>
              <a:buNone/>
            </a:pPr>
            <a:r>
              <a:rPr lang="en-US" dirty="0" smtClean="0"/>
              <a:t>	</a:t>
            </a:r>
          </a:p>
          <a:p>
            <a:pPr>
              <a:buNone/>
            </a:pPr>
            <a:endParaRPr lang="en-US" dirty="0" smtClean="0"/>
          </a:p>
          <a:p>
            <a:pPr>
              <a:buNone/>
            </a:pPr>
            <a:endParaRPr lang="en-US" dirty="0" smtClean="0"/>
          </a:p>
          <a:p>
            <a:pPr>
              <a:buNone/>
            </a:pPr>
            <a:r>
              <a:rPr lang="en-US" dirty="0" smtClean="0"/>
              <a:t>	</a:t>
            </a:r>
            <a:r>
              <a:rPr lang="en-US" sz="4000" dirty="0" smtClean="0"/>
              <a:t>Alexander Pope</a:t>
            </a:r>
          </a:p>
          <a:p>
            <a:pPr>
              <a:buNone/>
            </a:pPr>
            <a:endParaRPr lang="en-US" dirty="0" smtClean="0"/>
          </a:p>
          <a:p>
            <a:pPr>
              <a:buNone/>
            </a:pPr>
            <a:r>
              <a:rPr lang="en-US" dirty="0" smtClean="0"/>
              <a:t>	(1688-1744)</a:t>
            </a:r>
            <a:endParaRPr lang="en-US" dirty="0"/>
          </a:p>
        </p:txBody>
      </p:sp>
      <p:pic>
        <p:nvPicPr>
          <p:cNvPr id="53250" name="Picture 2" descr="http://upload.wikimedia.org/wikipedia/commons/9/9e/Alexander_Pope_ca_1727.png">
            <a:hlinkClick r:id="rId2" tooltip="Alexander Pope ca 1727.png"/>
          </p:cNvPr>
          <p:cNvPicPr>
            <a:picLocks noChangeAspect="1" noChangeArrowheads="1"/>
          </p:cNvPicPr>
          <p:nvPr/>
        </p:nvPicPr>
        <p:blipFill>
          <a:blip r:embed="rId3"/>
          <a:srcRect/>
          <a:stretch>
            <a:fillRect/>
          </a:stretch>
        </p:blipFill>
        <p:spPr bwMode="auto">
          <a:xfrm>
            <a:off x="5334000" y="2133600"/>
            <a:ext cx="3429000" cy="426910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Students Naturally Ask:</a:t>
            </a:r>
            <a:endParaRPr lang="en-US" sz="5400" dirty="0"/>
          </a:p>
        </p:txBody>
      </p:sp>
      <p:sp>
        <p:nvSpPr>
          <p:cNvPr id="4" name="Content Placeholder 3"/>
          <p:cNvSpPr>
            <a:spLocks noGrp="1"/>
          </p:cNvSpPr>
          <p:nvPr>
            <p:ph idx="1"/>
          </p:nvPr>
        </p:nvSpPr>
        <p:spPr>
          <a:xfrm>
            <a:off x="457200" y="1600200"/>
            <a:ext cx="8229600" cy="4800600"/>
          </a:xfrm>
        </p:spPr>
        <p:txBody>
          <a:bodyPr>
            <a:normAutofit lnSpcReduction="10000"/>
          </a:bodyPr>
          <a:lstStyle/>
          <a:p>
            <a:r>
              <a:rPr lang="en-US" sz="4800" dirty="0" smtClean="0"/>
              <a:t>Where do problems come from?</a:t>
            </a:r>
          </a:p>
          <a:p>
            <a:endParaRPr lang="en-US" sz="4800" dirty="0" smtClean="0"/>
          </a:p>
          <a:p>
            <a:r>
              <a:rPr lang="en-US" sz="4800" dirty="0" smtClean="0"/>
              <a:t>Who posed them?</a:t>
            </a:r>
          </a:p>
          <a:p>
            <a:endParaRPr lang="en-US" sz="4800" dirty="0" smtClean="0"/>
          </a:p>
          <a:p>
            <a:r>
              <a:rPr lang="en-US" sz="4800" dirty="0" smtClean="0"/>
              <a:t>Why?</a:t>
            </a:r>
            <a:endParaRPr lang="en-US" sz="4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202362"/>
          </a:xfrm>
        </p:spPr>
        <p:txBody>
          <a:bodyPr>
            <a:normAutofit/>
          </a:bodyPr>
          <a:lstStyle/>
          <a:p>
            <a:r>
              <a:rPr lang="en-US" sz="6600" dirty="0" smtClean="0"/>
              <a:t>There Is </a:t>
            </a:r>
            <a:br>
              <a:rPr lang="en-US" sz="6600" dirty="0" smtClean="0"/>
            </a:br>
            <a:r>
              <a:rPr lang="en-US" sz="6600" dirty="0" smtClean="0"/>
              <a:t>No </a:t>
            </a:r>
            <a:br>
              <a:rPr lang="en-US" sz="6600" dirty="0" smtClean="0"/>
            </a:br>
            <a:r>
              <a:rPr lang="en-US" sz="6600" dirty="0" smtClean="0"/>
              <a:t>Creationism </a:t>
            </a:r>
            <a:br>
              <a:rPr lang="en-US" sz="6600" dirty="0" smtClean="0"/>
            </a:br>
            <a:r>
              <a:rPr lang="en-US" sz="6600" dirty="0" smtClean="0"/>
              <a:t>In </a:t>
            </a:r>
            <a:br>
              <a:rPr lang="en-US" sz="6600" dirty="0" smtClean="0"/>
            </a:br>
            <a:r>
              <a:rPr lang="en-US" sz="6600" dirty="0" smtClean="0"/>
              <a:t>Mathematics</a:t>
            </a:r>
            <a:endParaRPr lang="en-US" sz="6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fontScale="90000"/>
          </a:bodyPr>
          <a:lstStyle/>
          <a:p>
            <a:r>
              <a:rPr lang="en-US" dirty="0" smtClean="0"/>
              <a:t>The Historical Approach </a:t>
            </a:r>
            <a:br>
              <a:rPr lang="en-US" dirty="0" smtClean="0"/>
            </a:br>
            <a:r>
              <a:rPr lang="en-US" dirty="0" smtClean="0"/>
              <a:t>Is Harder</a:t>
            </a:r>
            <a:br>
              <a:rPr lang="en-US" dirty="0" smtClean="0"/>
            </a:br>
            <a:r>
              <a:rPr lang="en-US" dirty="0" smtClean="0"/>
              <a:t>For Student and Teacher</a:t>
            </a:r>
            <a:br>
              <a:rPr lang="en-US" dirty="0" smtClean="0"/>
            </a:br>
            <a:endParaRPr lang="en-US" dirty="0"/>
          </a:p>
        </p:txBody>
      </p:sp>
      <p:sp>
        <p:nvSpPr>
          <p:cNvPr id="3" name="Content Placeholder 2"/>
          <p:cNvSpPr>
            <a:spLocks noGrp="1"/>
          </p:cNvSpPr>
          <p:nvPr>
            <p:ph idx="1"/>
          </p:nvPr>
        </p:nvSpPr>
        <p:spPr>
          <a:xfrm>
            <a:off x="457200" y="2590800"/>
            <a:ext cx="8229600" cy="3535363"/>
          </a:xfrm>
        </p:spPr>
        <p:txBody>
          <a:bodyPr>
            <a:normAutofit/>
          </a:bodyPr>
          <a:lstStyle/>
          <a:p>
            <a:r>
              <a:rPr lang="en-US" dirty="0" smtClean="0"/>
              <a:t>But: The student	</a:t>
            </a:r>
          </a:p>
          <a:p>
            <a:pPr lvl="1"/>
            <a:r>
              <a:rPr lang="en-US" dirty="0" smtClean="0"/>
              <a:t>Learns more</a:t>
            </a:r>
          </a:p>
          <a:p>
            <a:pPr lvl="1"/>
            <a:r>
              <a:rPr lang="en-US" dirty="0" smtClean="0"/>
              <a:t>Understands more</a:t>
            </a:r>
          </a:p>
          <a:p>
            <a:pPr lvl="1"/>
            <a:r>
              <a:rPr lang="en-US" dirty="0" smtClean="0"/>
              <a:t>Sees how mathematics is done</a:t>
            </a:r>
          </a:p>
          <a:p>
            <a:r>
              <a:rPr lang="en-US" dirty="0" smtClean="0"/>
              <a:t>And: The teacher</a:t>
            </a:r>
          </a:p>
          <a:p>
            <a:pPr lvl="1"/>
            <a:r>
              <a:rPr lang="en-US" dirty="0" smtClean="0"/>
              <a:t>Can not do this without history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3146</TotalTime>
  <Words>1006</Words>
  <Application>Microsoft Office PowerPoint</Application>
  <PresentationFormat>On-screen Show (4:3)</PresentationFormat>
  <Paragraphs>234</Paragraphs>
  <Slides>65</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Office Theme</vt:lpstr>
      <vt:lpstr>Acrobat Document</vt:lpstr>
      <vt:lpstr>History can make your class sparkle</vt:lpstr>
      <vt:lpstr>Slide 2</vt:lpstr>
      <vt:lpstr>On this date - April 3 -</vt:lpstr>
      <vt:lpstr>Also on this date - April 3 -</vt:lpstr>
      <vt:lpstr>Slide 5</vt:lpstr>
      <vt:lpstr>Archimedes, </vt:lpstr>
      <vt:lpstr>Students Naturally Ask:</vt:lpstr>
      <vt:lpstr>There Is  No  Creationism  In  Mathematics</vt:lpstr>
      <vt:lpstr>The Historical Approach  Is Harder For Student and Teacher </vt:lpstr>
      <vt:lpstr>History  Aids Understanding</vt:lpstr>
      <vt:lpstr>Ways to Use History in Class</vt:lpstr>
      <vt:lpstr>Louis Pasteur (1822-1905)</vt:lpstr>
      <vt:lpstr>The best way to be become boring is to say everything.</vt:lpstr>
      <vt:lpstr>Seminar Rules Apply</vt:lpstr>
      <vt:lpstr>Abu Ja'far Muhammad  ibn Mūsā al-Khwārizmī </vt:lpstr>
      <vt:lpstr>Kitab al-jabr wa l-muqabala </vt:lpstr>
      <vt:lpstr>Slide 17</vt:lpstr>
      <vt:lpstr>Six Types of Quadratics</vt:lpstr>
      <vt:lpstr>Slide 19</vt:lpstr>
      <vt:lpstr>Abstraction makes  mathematics easier !</vt:lpstr>
      <vt:lpstr> Although “Euler” is pronounced “Oil-er”,   it does not follow that   “Euclid” is pronounced  “Oi-clid.”  </vt:lpstr>
      <vt:lpstr>Euler about 1737, age 30</vt:lpstr>
      <vt:lpstr>Euler creates trig functions in 1739</vt:lpstr>
      <vt:lpstr>Slide 24</vt:lpstr>
      <vt:lpstr>Slide 25</vt:lpstr>
      <vt:lpstr>Often I have considered the fact that most of the difficulties which block the progress of students trying to learn analysis stem from this: that although they understand little of ordinary algebra, still they attempt this more subtle art.   From the preface of the Introductio</vt:lpstr>
      <vt:lpstr>Chapter 1: Functions</vt:lpstr>
      <vt:lpstr>VIII. Trig Functions</vt:lpstr>
      <vt:lpstr>Slide 29</vt:lpstr>
      <vt:lpstr>Slide 30</vt:lpstr>
      <vt:lpstr>Institutionum calculi integralis, 1769</vt:lpstr>
      <vt:lpstr>Slide 32</vt:lpstr>
      <vt:lpstr>George Pólya (1887-1985) Gábor Szegő (1895-1985)</vt:lpstr>
      <vt:lpstr>Read Euler,  read Euler,  he is our teacher in everything. </vt:lpstr>
      <vt:lpstr>Slide 35</vt:lpstr>
      <vt:lpstr>David Blackwell</vt:lpstr>
      <vt:lpstr>Rózsa Péter   (1905-1977)  One of the founders of recursion theory</vt:lpstr>
      <vt:lpstr>Plato  (4227-347 BC)</vt:lpstr>
      <vt:lpstr> </vt:lpstr>
      <vt:lpstr>Slide 40</vt:lpstr>
      <vt:lpstr>Henry O. Pollak</vt:lpstr>
      <vt:lpstr>Jean le Rond d'Alembert  (1717-1783)</vt:lpstr>
      <vt:lpstr>Slide 43</vt:lpstr>
      <vt:lpstr>Bernhard Bolzano (1781-1848)</vt:lpstr>
      <vt:lpstr>Slide 45</vt:lpstr>
      <vt:lpstr>Slide 46</vt:lpstr>
      <vt:lpstr>Slide 47</vt:lpstr>
      <vt:lpstr>Abraham Gotthelf Kästner (1719-1800)</vt:lpstr>
      <vt:lpstr>Slide 49</vt:lpstr>
      <vt:lpstr>Slide 50</vt:lpstr>
      <vt:lpstr>Slide 51</vt:lpstr>
      <vt:lpstr>Slide 52</vt:lpstr>
      <vt:lpstr>Slide 53</vt:lpstr>
      <vt:lpstr>Our Hero ! </vt:lpstr>
      <vt:lpstr>Slide 55</vt:lpstr>
      <vt:lpstr>Slide 56</vt:lpstr>
      <vt:lpstr>Slide 57</vt:lpstr>
      <vt:lpstr>Slide 58</vt:lpstr>
      <vt:lpstr>Slide 59</vt:lpstr>
      <vt:lpstr>Slide 60</vt:lpstr>
      <vt:lpstr>Slide 61</vt:lpstr>
      <vt:lpstr>Slide 62</vt:lpstr>
      <vt:lpstr>Slide 63</vt:lpstr>
      <vt:lpstr>Slide 64</vt:lpstr>
      <vt:lpstr>Ah! Why, ye Gods, should two and two make four?</vt:lpstr>
    </vt:vector>
  </TitlesOfParts>
  <Company>USMA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CTSB</dc:creator>
  <cp:lastModifiedBy>CTSB</cp:lastModifiedBy>
  <cp:revision>295</cp:revision>
  <dcterms:created xsi:type="dcterms:W3CDTF">2009-03-11T16:53:25Z</dcterms:created>
  <dcterms:modified xsi:type="dcterms:W3CDTF">2009-04-03T11:48:22Z</dcterms:modified>
</cp:coreProperties>
</file>