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80" r:id="rId3"/>
    <p:sldId id="273" r:id="rId4"/>
    <p:sldId id="261" r:id="rId5"/>
    <p:sldId id="262" r:id="rId6"/>
    <p:sldId id="264" r:id="rId7"/>
    <p:sldId id="265" r:id="rId8"/>
    <p:sldId id="266" r:id="rId9"/>
    <p:sldId id="268" r:id="rId10"/>
    <p:sldId id="269" r:id="rId11"/>
    <p:sldId id="270" r:id="rId12"/>
    <p:sldId id="271" r:id="rId13"/>
    <p:sldId id="274" r:id="rId14"/>
    <p:sldId id="275" r:id="rId15"/>
    <p:sldId id="276" r:id="rId16"/>
    <p:sldId id="277"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94660"/>
  </p:normalViewPr>
  <p:slideViewPr>
    <p:cSldViewPr>
      <p:cViewPr varScale="1">
        <p:scale>
          <a:sx n="83" d="100"/>
          <a:sy n="83" d="100"/>
        </p:scale>
        <p:origin x="-13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4707F-A341-424E-A6FD-156F2738F576}" type="datetimeFigureOut">
              <a:rPr lang="en-US" smtClean="0"/>
              <a:t>15-Jul-09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CDF68-2D68-44D8-BC0D-48F61C160C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6B978-EA18-4A67-841B-0E27944BBB1E}" type="slidenum">
              <a:rPr lang="en-US"/>
              <a:pPr/>
              <a:t>2</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0A626-99D6-4059-9C45-E610BAFD0563}" type="slidenum">
              <a:rPr lang="en-US"/>
              <a:pPr/>
              <a:t>11</a:t>
            </a:fld>
            <a:endParaRPr 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CE8E3-330D-4291-B027-32FBEE3FF3AF}" type="slidenum">
              <a:rPr lang="en-US"/>
              <a:pPr/>
              <a:t>12</a:t>
            </a:fld>
            <a:endParaRPr 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0DA9B-E77C-432D-8AD4-2A1F40627A1B}" type="slidenum">
              <a:rPr lang="en-US"/>
              <a:pPr/>
              <a:t>18</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http://www.carolinaarts.com/606scstatemuseum1.html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sl</a:t>
            </a:r>
            <a:r>
              <a:rPr lang="en-US" dirty="0" smtClean="0"/>
              <a:t> </a:t>
            </a:r>
            <a:r>
              <a:rPr lang="en-US" dirty="0" err="1" smtClean="0"/>
              <a:t>Scripta</a:t>
            </a:r>
            <a:r>
              <a:rPr lang="en-US" dirty="0" smtClean="0"/>
              <a:t> </a:t>
            </a:r>
            <a:r>
              <a:rPr lang="en-US" dirty="0" err="1" smtClean="0"/>
              <a:t>Mathematica</a:t>
            </a:r>
            <a:r>
              <a:rPr lang="en-US" dirty="0" smtClean="0"/>
              <a:t>}, 3(1935), 283. </a:t>
            </a:r>
            <a:endParaRPr lang="en-US" dirty="0"/>
          </a:p>
        </p:txBody>
      </p:sp>
      <p:sp>
        <p:nvSpPr>
          <p:cNvPr id="4" name="Slide Number Placeholder 3"/>
          <p:cNvSpPr>
            <a:spLocks noGrp="1"/>
          </p:cNvSpPr>
          <p:nvPr>
            <p:ph type="sldNum" sz="quarter" idx="10"/>
          </p:nvPr>
        </p:nvSpPr>
        <p:spPr/>
        <p:txBody>
          <a:bodyPr/>
          <a:lstStyle/>
          <a:p>
            <a:fld id="{2A8CDF68-2D68-44D8-BC0D-48F61C160CAB}"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BA68F-ED48-4B10-8867-0D3AA9349D29}" type="slidenum">
              <a:rPr lang="en-US"/>
              <a:pPr/>
              <a:t>4</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1D293-BEB0-455A-9E2E-26FC2C459D7E}" type="slidenum">
              <a:rPr lang="en-US"/>
              <a:pPr/>
              <a:t>5</a:t>
            </a:fld>
            <a:endParaRPr 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6A244-71A6-48CF-890E-10CB85512511}" type="slidenum">
              <a:rPr lang="en-US"/>
              <a:pPr/>
              <a:t>6</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578AB-B35A-4057-8905-E3C45EDD34AB}" type="slidenum">
              <a:rPr lang="en-US"/>
              <a:pPr/>
              <a:t>7</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E36E6A-B698-4DDF-9517-06BAAC5BA3A2}" type="slidenum">
              <a:rPr lang="en-US"/>
              <a:pPr/>
              <a:t>8</a:t>
            </a:fld>
            <a:endParaRPr 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C3134-E81F-4AD8-A92C-F50FD126EF4F}" type="slidenum">
              <a:rPr lang="en-US"/>
              <a:pPr/>
              <a:t>9</a:t>
            </a:fld>
            <a:endParaRPr 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BE6B2-7694-4070-8F66-F91A6587693A}" type="slidenum">
              <a:rPr lang="en-US"/>
              <a:pPr/>
              <a:t>10</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74B2B-5921-4E14-A5C8-0B7B40DF1F17}" type="datetimeFigureOut">
              <a:rPr lang="en-US" smtClean="0"/>
              <a:t>15-Jul-09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4B2B-5921-4E14-A5C8-0B7B40DF1F17}" type="datetimeFigureOut">
              <a:rPr lang="en-US" smtClean="0"/>
              <a:t>16-Jul-09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4B2B-5921-4E14-A5C8-0B7B40DF1F17}" type="datetimeFigureOut">
              <a:rPr lang="en-US" smtClean="0"/>
              <a:t>16-Jul-09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3597F36-DD69-43B7-BFE4-71AC9110B0A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117E200-A9FE-4BD3-A34E-3001DA24554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766FD2D-C315-453E-AAC9-066C3B41DB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74B2B-5921-4E14-A5C8-0B7B40DF1F17}" type="datetimeFigureOut">
              <a:rPr lang="en-US" smtClean="0"/>
              <a:t>15-Jul-09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74B2B-5921-4E14-A5C8-0B7B40DF1F17}" type="datetimeFigureOut">
              <a:rPr lang="en-US" smtClean="0"/>
              <a:t>16-Jul-09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74B2B-5921-4E14-A5C8-0B7B40DF1F17}" type="datetimeFigureOut">
              <a:rPr lang="en-US" smtClean="0"/>
              <a:t>16-Jul-09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74B2B-5921-4E14-A5C8-0B7B40DF1F17}" type="datetimeFigureOut">
              <a:rPr lang="en-US" smtClean="0"/>
              <a:t>16-Jul-09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74B2B-5921-4E14-A5C8-0B7B40DF1F17}" type="datetimeFigureOut">
              <a:rPr lang="en-US" smtClean="0"/>
              <a:t>16-Jul-09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74B2B-5921-4E14-A5C8-0B7B40DF1F17}" type="datetimeFigureOut">
              <a:rPr lang="en-US" smtClean="0"/>
              <a:t>16-Jul-09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4B2B-5921-4E14-A5C8-0B7B40DF1F17}" type="datetimeFigureOut">
              <a:rPr lang="en-US" smtClean="0"/>
              <a:t>16-Jul-09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74B2B-5921-4E14-A5C8-0B7B40DF1F17}" type="datetimeFigureOut">
              <a:rPr lang="en-US" smtClean="0"/>
              <a:t>16-Jul-09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127E-6177-4C5A-8838-968B3D120C4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74B2B-5921-4E14-A5C8-0B7B40DF1F17}" type="datetimeFigureOut">
              <a:rPr lang="en-US" smtClean="0"/>
              <a:t>15-Jul-09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127E-6177-4C5A-8838-968B3D120C4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npg.org.uk/"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Fundamental Theorem </a:t>
            </a:r>
            <a:br>
              <a:rPr lang="en-US" dirty="0" smtClean="0"/>
            </a:br>
            <a:r>
              <a:rPr lang="en-US" dirty="0" smtClean="0"/>
              <a:t>of Calculus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For Newton</a:t>
            </a:r>
          </a:p>
        </p:txBody>
      </p:sp>
      <p:sp>
        <p:nvSpPr>
          <p:cNvPr id="57347" name="Rectangle 3"/>
          <p:cNvSpPr>
            <a:spLocks noGrp="1" noChangeArrowheads="1"/>
          </p:cNvSpPr>
          <p:nvPr>
            <p:ph type="body" idx="1"/>
          </p:nvPr>
        </p:nvSpPr>
        <p:spPr/>
        <p:txBody>
          <a:bodyPr/>
          <a:lstStyle/>
          <a:p>
            <a:pPr marL="609600" indent="-609600"/>
            <a:r>
              <a:rPr lang="en-US"/>
              <a:t>Mathematical quantities are described by Continuous Motion.</a:t>
            </a:r>
          </a:p>
          <a:p>
            <a:pPr marL="609600" indent="-609600"/>
            <a:endParaRPr lang="en-US"/>
          </a:p>
          <a:p>
            <a:pPr marL="990600" lvl="1" indent="-533400"/>
            <a:r>
              <a:rPr lang="en-US"/>
              <a:t>E.g., Curves are generated by moving points</a:t>
            </a:r>
          </a:p>
          <a:p>
            <a:pPr marL="609600" indent="-609600"/>
            <a:endParaRPr lang="en-US"/>
          </a:p>
          <a:p>
            <a:pPr marL="609600" indent="-609600"/>
            <a:r>
              <a:rPr lang="en-US"/>
              <a:t>In Modern Terms: All variables are functions of time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685800"/>
            <a:ext cx="8229600" cy="5440363"/>
          </a:xfrm>
        </p:spPr>
        <p:txBody>
          <a:bodyPr/>
          <a:lstStyle/>
          <a:p>
            <a:r>
              <a:rPr lang="en-US"/>
              <a:t>Newton said that quantities </a:t>
            </a:r>
            <a:r>
              <a:rPr lang="en-US" i="1"/>
              <a:t>flow</a:t>
            </a:r>
            <a:r>
              <a:rPr lang="en-US"/>
              <a:t>, and so called them </a:t>
            </a:r>
            <a:r>
              <a:rPr lang="en-US" i="1"/>
              <a:t>fluents</a:t>
            </a:r>
            <a:r>
              <a:rPr lang="en-US"/>
              <a:t>.</a:t>
            </a:r>
          </a:p>
          <a:p>
            <a:endParaRPr lang="en-US"/>
          </a:p>
          <a:p>
            <a:r>
              <a:rPr lang="en-US"/>
              <a:t>How fast they flow </a:t>
            </a:r>
            <a:r>
              <a:rPr lang="en-US">
                <a:cs typeface="Arial" charset="0"/>
              </a:rPr>
              <a:t>– or </a:t>
            </a:r>
            <a:r>
              <a:rPr lang="en-US" i="1">
                <a:cs typeface="Arial" charset="0"/>
              </a:rPr>
              <a:t>flex</a:t>
            </a:r>
            <a:r>
              <a:rPr lang="en-US">
                <a:cs typeface="Arial" charset="0"/>
              </a:rPr>
              <a:t> – he called </a:t>
            </a:r>
            <a:r>
              <a:rPr lang="en-US" i="1">
                <a:cs typeface="Arial" charset="0"/>
              </a:rPr>
              <a:t>fluxions</a:t>
            </a:r>
            <a:r>
              <a:rPr lang="en-US">
                <a:cs typeface="Arial" charset="0"/>
              </a:rPr>
              <a:t>.</a:t>
            </a:r>
          </a:p>
          <a:p>
            <a:endParaRPr lang="en-US">
              <a:cs typeface="Arial" charset="0"/>
            </a:endParaRPr>
          </a:p>
          <a:p>
            <a:endParaRPr lang="en-US">
              <a:cs typeface="Arial" charset="0"/>
            </a:endParaRPr>
          </a:p>
          <a:p>
            <a:r>
              <a:rPr lang="en-US">
                <a:cs typeface="Arial" charset="0"/>
              </a:rPr>
              <a:t>Par abuse de langu, </a:t>
            </a:r>
          </a:p>
          <a:p>
            <a:pPr lvl="1">
              <a:buFontTx/>
              <a:buNone/>
            </a:pPr>
            <a:r>
              <a:rPr lang="en-US">
                <a:cs typeface="Arial" charset="0"/>
              </a:rPr>
              <a:t>d/dt ( fluent ) = fluxion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p:cNvPicPr>
            <a:picLocks noChangeAspect="1" noChangeArrowheads="1"/>
          </p:cNvPicPr>
          <p:nvPr>
            <p:ph/>
          </p:nvPr>
        </p:nvPicPr>
        <p:blipFill>
          <a:blip r:embed="rId3"/>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leibniz"/>
          <p:cNvPicPr>
            <a:picLocks noChangeAspect="1" noChangeArrowheads="1"/>
          </p:cNvPicPr>
          <p:nvPr/>
        </p:nvPicPr>
        <p:blipFill>
          <a:blip r:embed="rId2"/>
          <a:srcRect/>
          <a:stretch>
            <a:fillRect/>
          </a:stretch>
        </p:blipFill>
        <p:spPr bwMode="auto">
          <a:xfrm>
            <a:off x="228600" y="304800"/>
            <a:ext cx="4400550" cy="6067425"/>
          </a:xfrm>
          <a:prstGeom prst="rect">
            <a:avLst/>
          </a:prstGeom>
          <a:noFill/>
        </p:spPr>
      </p:pic>
      <p:sp>
        <p:nvSpPr>
          <p:cNvPr id="81923" name="Rectangle 3"/>
          <p:cNvSpPr>
            <a:spLocks noChangeArrowheads="1"/>
          </p:cNvSpPr>
          <p:nvPr/>
        </p:nvSpPr>
        <p:spPr bwMode="auto">
          <a:xfrm>
            <a:off x="5029200" y="762000"/>
            <a:ext cx="4114800" cy="5287963"/>
          </a:xfrm>
          <a:prstGeom prst="rect">
            <a:avLst/>
          </a:prstGeom>
          <a:noFill/>
          <a:ln w="9525">
            <a:noFill/>
            <a:miter lim="800000"/>
            <a:headEnd/>
            <a:tailEnd/>
          </a:ln>
          <a:effectLst/>
        </p:spPr>
        <p:txBody>
          <a:bodyPr anchor="ctr"/>
          <a:lstStyle/>
          <a:p>
            <a:pPr algn="ctr"/>
            <a:r>
              <a:rPr lang="en-US" sz="4000">
                <a:solidFill>
                  <a:schemeClr val="tx2"/>
                </a:solidFill>
              </a:rPr>
              <a:t>Gottfried Wilhelm von Leibniz</a:t>
            </a:r>
            <a:br>
              <a:rPr lang="en-US" sz="4000">
                <a:solidFill>
                  <a:schemeClr val="tx2"/>
                </a:solidFill>
              </a:rPr>
            </a:br>
            <a:r>
              <a:rPr lang="en-US" sz="4000">
                <a:solidFill>
                  <a:schemeClr val="tx2"/>
                </a:solidFill>
              </a:rPr>
              <a:t>(1646 – 1716)</a:t>
            </a:r>
            <a:br>
              <a:rPr lang="en-US" sz="4000">
                <a:solidFill>
                  <a:schemeClr val="tx2"/>
                </a:solidFill>
              </a:rPr>
            </a:br>
            <a:r>
              <a:rPr lang="en-US" sz="4000">
                <a:solidFill>
                  <a:schemeClr val="tx2"/>
                </a:solidFill>
              </a:rPr>
              <a:t/>
            </a:r>
            <a:br>
              <a:rPr lang="en-US" sz="4000">
                <a:solidFill>
                  <a:schemeClr val="tx2"/>
                </a:solidFill>
              </a:rPr>
            </a:br>
            <a:r>
              <a:rPr lang="en-US" sz="4000">
                <a:solidFill>
                  <a:schemeClr val="tx2"/>
                </a:solidFill>
              </a:rPr>
              <a:t>and the </a:t>
            </a:r>
            <a:br>
              <a:rPr lang="en-US" sz="4000">
                <a:solidFill>
                  <a:schemeClr val="tx2"/>
                </a:solidFill>
              </a:rPr>
            </a:br>
            <a:r>
              <a:rPr lang="en-US" sz="4000">
                <a:solidFill>
                  <a:schemeClr val="tx2"/>
                </a:solidFill>
              </a:rPr>
              <a:t>product rule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74638"/>
            <a:ext cx="9144000" cy="1143000"/>
          </a:xfrm>
        </p:spPr>
        <p:txBody>
          <a:bodyPr/>
          <a:lstStyle/>
          <a:p>
            <a:r>
              <a:rPr lang="en-US" sz="4000"/>
              <a:t>The Product Rule:   11 November 1675</a:t>
            </a:r>
          </a:p>
        </p:txBody>
      </p:sp>
      <p:sp>
        <p:nvSpPr>
          <p:cNvPr id="76803" name="Rectangle 3"/>
          <p:cNvSpPr>
            <a:spLocks noGrp="1" noChangeArrowheads="1"/>
          </p:cNvSpPr>
          <p:nvPr>
            <p:ph type="body" idx="1"/>
          </p:nvPr>
        </p:nvSpPr>
        <p:spPr/>
        <p:txBody>
          <a:bodyPr/>
          <a:lstStyle/>
          <a:p>
            <a:r>
              <a:rPr lang="en-US"/>
              <a:t>Leibniz introduces the dx notation and asks   “Is dx </a:t>
            </a:r>
            <a:r>
              <a:rPr lang="en-US" sz="4000" baseline="30000"/>
              <a:t>. </a:t>
            </a:r>
            <a:r>
              <a:rPr lang="en-US"/>
              <a:t>dy = d(x </a:t>
            </a:r>
            <a:r>
              <a:rPr lang="en-US" sz="4000" baseline="30000"/>
              <a:t>. </a:t>
            </a:r>
            <a:r>
              <a:rPr lang="en-US"/>
              <a:t>y)?”</a:t>
            </a:r>
          </a:p>
          <a:p>
            <a:r>
              <a:rPr lang="en-US"/>
              <a:t>He lets x = cz + d  and  y = z</a:t>
            </a:r>
            <a:r>
              <a:rPr lang="en-US" baseline="30000"/>
              <a:t>2</a:t>
            </a:r>
            <a:r>
              <a:rPr lang="en-US"/>
              <a:t> + bz  and computes dx</a:t>
            </a:r>
            <a:r>
              <a:rPr lang="en-US" sz="4000" baseline="30000"/>
              <a:t>.</a:t>
            </a:r>
            <a:r>
              <a:rPr lang="en-US"/>
              <a:t>dy = c (2z +b).</a:t>
            </a:r>
          </a:p>
          <a:p>
            <a:r>
              <a:rPr lang="en-US"/>
              <a:t>“But you get the same thing if you work out d(x</a:t>
            </a:r>
            <a:r>
              <a:rPr lang="en-US" sz="4000" baseline="30000"/>
              <a:t>.</a:t>
            </a:r>
            <a:r>
              <a:rPr lang="en-US"/>
              <a:t>y) in a straightforward manner.” </a:t>
            </a:r>
          </a:p>
          <a:p>
            <a:r>
              <a:rPr lang="en-US"/>
              <a:t>Later that day:   Whoops!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p:txBody>
          <a:bodyPr/>
          <a:lstStyle/>
          <a:p>
            <a:r>
              <a:rPr lang="en-US"/>
              <a:t>dx </a:t>
            </a:r>
            <a:r>
              <a:rPr lang="en-US" sz="4000" baseline="30000"/>
              <a:t>. </a:t>
            </a:r>
            <a:r>
              <a:rPr lang="en-US"/>
              <a:t>y  =  d (x </a:t>
            </a:r>
            <a:r>
              <a:rPr lang="en-US" sz="4000" baseline="30000"/>
              <a:t>. </a:t>
            </a:r>
            <a:r>
              <a:rPr lang="en-US"/>
              <a:t>y) – x </a:t>
            </a:r>
            <a:r>
              <a:rPr lang="en-US" sz="4000" baseline="30000"/>
              <a:t>. </a:t>
            </a:r>
            <a:r>
              <a:rPr lang="en-US"/>
              <a:t>dy. </a:t>
            </a:r>
          </a:p>
          <a:p>
            <a:r>
              <a:rPr lang="en-US"/>
              <a:t>“Now this is a really noteworthy theorem.”</a:t>
            </a:r>
            <a:r>
              <a:rPr lang="en-US">
                <a:cs typeface="Arial" charset="0"/>
              </a:rPr>
              <a:t>*</a:t>
            </a:r>
          </a:p>
          <a:p>
            <a:r>
              <a:rPr lang="en-US"/>
              <a:t>It took Leibniz 10 days to correct his error, and, my dear students, if you don’t master this in 10 days, you will not do well on the next exam. </a:t>
            </a:r>
          </a:p>
          <a:p>
            <a:r>
              <a:rPr lang="en-US"/>
              <a:t>From the zeroeth Putnam Exam (1933):             	When is   dx </a:t>
            </a:r>
            <a:r>
              <a:rPr lang="en-US" sz="4000" baseline="30000"/>
              <a:t>. </a:t>
            </a:r>
            <a:r>
              <a:rPr lang="en-US"/>
              <a:t>dy = d(x </a:t>
            </a:r>
            <a:r>
              <a:rPr lang="en-US" sz="4000" baseline="30000"/>
              <a:t>. </a:t>
            </a:r>
            <a:r>
              <a:rPr lang="en-US"/>
              <a:t>y)?”</a:t>
            </a:r>
          </a:p>
        </p:txBody>
      </p:sp>
      <p:sp>
        <p:nvSpPr>
          <p:cNvPr id="77828" name="Rectangle 4"/>
          <p:cNvSpPr>
            <a:spLocks noGrp="1" noChangeArrowheads="1"/>
          </p:cNvSpPr>
          <p:nvPr>
            <p:ph type="title"/>
          </p:nvPr>
        </p:nvSpPr>
        <p:spPr>
          <a:xfrm>
            <a:off x="0" y="304800"/>
            <a:ext cx="9144000" cy="1143000"/>
          </a:xfrm>
          <a:noFill/>
          <a:ln/>
        </p:spPr>
        <p:txBody>
          <a:bodyPr/>
          <a:lstStyle/>
          <a:p>
            <a:r>
              <a:rPr lang="en-US" sz="4000"/>
              <a:t>The Product Rule:   21 November 1675</a:t>
            </a:r>
          </a:p>
        </p:txBody>
      </p:sp>
      <p:sp>
        <p:nvSpPr>
          <p:cNvPr id="77829" name="Text Box 5"/>
          <p:cNvSpPr txBox="1">
            <a:spLocks noChangeArrowheads="1"/>
          </p:cNvSpPr>
          <p:nvPr/>
        </p:nvSpPr>
        <p:spPr bwMode="auto">
          <a:xfrm>
            <a:off x="593725" y="6361113"/>
            <a:ext cx="8129588" cy="366712"/>
          </a:xfrm>
          <a:prstGeom prst="rect">
            <a:avLst/>
          </a:prstGeom>
          <a:noFill/>
          <a:ln w="9525">
            <a:noFill/>
            <a:miter lim="800000"/>
            <a:headEnd/>
            <a:tailEnd/>
          </a:ln>
          <a:effectLst/>
        </p:spPr>
        <p:txBody>
          <a:bodyPr wrap="none">
            <a:spAutoFit/>
          </a:bodyPr>
          <a:lstStyle/>
          <a:p>
            <a:r>
              <a:rPr lang="en-US"/>
              <a:t>*  </a:t>
            </a:r>
            <a:r>
              <a:rPr lang="en-US" sz="1600" i="1"/>
              <a:t>The Early Mathematical Manuscripts of Leibniz</a:t>
            </a:r>
            <a:r>
              <a:rPr lang="en-US" sz="1600"/>
              <a:t>, ed. by J. M. Child (1920/2005), p. 107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1524000" y="-990600"/>
            <a:ext cx="5961063" cy="815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novamethodus"/>
          <p:cNvPicPr>
            <a:picLocks noChangeAspect="1" noChangeArrowheads="1"/>
          </p:cNvPicPr>
          <p:nvPr/>
        </p:nvPicPr>
        <p:blipFill>
          <a:blip r:embed="rId2"/>
          <a:srcRect/>
          <a:stretch>
            <a:fillRect/>
          </a:stretch>
        </p:blipFill>
        <p:spPr bwMode="auto">
          <a:xfrm>
            <a:off x="1600200" y="0"/>
            <a:ext cx="5392738"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228600" y="304800"/>
            <a:ext cx="3810000" cy="5745163"/>
          </a:xfrm>
        </p:spPr>
        <p:txBody>
          <a:bodyPr/>
          <a:lstStyle/>
          <a:p>
            <a:pPr>
              <a:buFontTx/>
              <a:buNone/>
            </a:pPr>
            <a:r>
              <a:rPr lang="en-US" sz="2400"/>
              <a:t>	Bonaparte rightly said that many of the decisions faced by the commander-in-chief resemble mathematical problems worthy of the gifts of a Newton or an Euler. </a:t>
            </a:r>
          </a:p>
          <a:p>
            <a:endParaRPr lang="en-US" sz="2400"/>
          </a:p>
          <a:p>
            <a:endParaRPr lang="en-US" sz="2400"/>
          </a:p>
          <a:p>
            <a:endParaRPr lang="en-US" sz="2400"/>
          </a:p>
          <a:p>
            <a:r>
              <a:rPr lang="en-US" sz="2400"/>
              <a:t>Carl von Clausewitz, </a:t>
            </a:r>
            <a:r>
              <a:rPr lang="en-US" sz="2400" i="1"/>
              <a:t>On War</a:t>
            </a:r>
            <a:r>
              <a:rPr lang="en-US" sz="2400"/>
              <a:t>, 1832</a:t>
            </a:r>
          </a:p>
        </p:txBody>
      </p:sp>
      <p:sp>
        <p:nvSpPr>
          <p:cNvPr id="3077" name="Rectangle 5"/>
          <p:cNvSpPr>
            <a:spLocks noGrp="1" noChangeArrowheads="1"/>
          </p:cNvSpPr>
          <p:nvPr>
            <p:ph sz="half" idx="2"/>
          </p:nvPr>
        </p:nvSpPr>
        <p:spPr>
          <a:xfrm>
            <a:off x="5029200" y="1600200"/>
            <a:ext cx="3657600" cy="4525963"/>
          </a:xfrm>
        </p:spPr>
        <p:txBody>
          <a:bodyPr/>
          <a:lstStyle/>
          <a:p>
            <a:endParaRPr lang="en-US" sz="2000"/>
          </a:p>
        </p:txBody>
      </p:sp>
      <p:pic>
        <p:nvPicPr>
          <p:cNvPr id="3079" name="Picture 7" descr="606scstmus-delaroche"/>
          <p:cNvPicPr>
            <a:picLocks noChangeAspect="1" noChangeArrowheads="1"/>
          </p:cNvPicPr>
          <p:nvPr/>
        </p:nvPicPr>
        <p:blipFill>
          <a:blip r:embed="rId3"/>
          <a:srcRect/>
          <a:stretch>
            <a:fillRect/>
          </a:stretch>
        </p:blipFill>
        <p:spPr bwMode="auto">
          <a:xfrm>
            <a:off x="4445000" y="228600"/>
            <a:ext cx="4462463" cy="541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4800600" y="274638"/>
            <a:ext cx="3886200" cy="1554162"/>
          </a:xfrm>
        </p:spPr>
        <p:txBody>
          <a:bodyPr/>
          <a:lstStyle/>
          <a:p>
            <a:r>
              <a:rPr lang="en-US"/>
              <a:t>Isaac Newton</a:t>
            </a:r>
            <a:br>
              <a:rPr lang="en-US"/>
            </a:br>
            <a:r>
              <a:rPr lang="en-US"/>
              <a:t>1642 - 1727</a:t>
            </a:r>
          </a:p>
        </p:txBody>
      </p:sp>
      <p:sp>
        <p:nvSpPr>
          <p:cNvPr id="79877" name="Rectangle 5"/>
          <p:cNvSpPr>
            <a:spLocks noGrp="1" noChangeArrowheads="1"/>
          </p:cNvSpPr>
          <p:nvPr>
            <p:ph sz="half" idx="1"/>
          </p:nvPr>
        </p:nvSpPr>
        <p:spPr/>
        <p:txBody>
          <a:bodyPr/>
          <a:lstStyle/>
          <a:p>
            <a:pPr>
              <a:lnSpc>
                <a:spcPct val="90000"/>
              </a:lnSpc>
            </a:pPr>
            <a:endParaRPr lang="en-US" sz="2400"/>
          </a:p>
        </p:txBody>
      </p:sp>
      <p:sp>
        <p:nvSpPr>
          <p:cNvPr id="79878" name="Rectangle 6"/>
          <p:cNvSpPr>
            <a:spLocks noGrp="1" noChangeArrowheads="1"/>
          </p:cNvSpPr>
          <p:nvPr>
            <p:ph type="body" sz="half" idx="2"/>
          </p:nvPr>
        </p:nvSpPr>
        <p:spPr>
          <a:xfrm>
            <a:off x="5181600" y="2057400"/>
            <a:ext cx="3505200" cy="4068763"/>
          </a:xfrm>
        </p:spPr>
        <p:txBody>
          <a:bodyPr/>
          <a:lstStyle/>
          <a:p>
            <a:pPr>
              <a:lnSpc>
                <a:spcPct val="80000"/>
              </a:lnSpc>
            </a:pPr>
            <a:endParaRPr lang="en-US" sz="2400"/>
          </a:p>
          <a:p>
            <a:pPr>
              <a:lnSpc>
                <a:spcPct val="80000"/>
              </a:lnSpc>
            </a:pPr>
            <a:endParaRPr lang="en-US" sz="2400"/>
          </a:p>
          <a:p>
            <a:pPr>
              <a:lnSpc>
                <a:spcPct val="80000"/>
              </a:lnSpc>
            </a:pPr>
            <a:r>
              <a:rPr lang="en-US" sz="2400"/>
              <a:t>1702 portrait by Kneller </a:t>
            </a:r>
            <a:br>
              <a:rPr lang="en-US" sz="2400"/>
            </a:br>
            <a:endParaRPr lang="en-US" sz="2400"/>
          </a:p>
          <a:p>
            <a:pPr>
              <a:lnSpc>
                <a:spcPct val="80000"/>
              </a:lnSpc>
            </a:pPr>
            <a:endParaRPr lang="en-US" sz="2400"/>
          </a:p>
          <a:p>
            <a:pPr>
              <a:lnSpc>
                <a:spcPct val="80000"/>
              </a:lnSpc>
            </a:pPr>
            <a:endParaRPr lang="en-US" sz="2400"/>
          </a:p>
          <a:p>
            <a:pPr>
              <a:lnSpc>
                <a:spcPct val="80000"/>
              </a:lnSpc>
            </a:pPr>
            <a:r>
              <a:rPr lang="en-US" sz="2400"/>
              <a:t>The original is in the </a:t>
            </a:r>
            <a:r>
              <a:rPr lang="en-US" sz="2400">
                <a:hlinkClick r:id="rId3"/>
              </a:rPr>
              <a:t>National Portrait Gallery</a:t>
            </a:r>
            <a:r>
              <a:rPr lang="en-US" sz="2400"/>
              <a:t> in London</a:t>
            </a:r>
            <a:br>
              <a:rPr lang="en-US" sz="2400"/>
            </a:br>
            <a:endParaRPr lang="en-US" sz="2400"/>
          </a:p>
        </p:txBody>
      </p:sp>
      <p:pic>
        <p:nvPicPr>
          <p:cNvPr id="79880" name="Picture 8" descr="newton"/>
          <p:cNvPicPr>
            <a:picLocks noChangeAspect="1" noChangeArrowheads="1"/>
          </p:cNvPicPr>
          <p:nvPr/>
        </p:nvPicPr>
        <p:blipFill>
          <a:blip r:embed="rId4"/>
          <a:srcRect/>
          <a:stretch>
            <a:fillRect/>
          </a:stretch>
        </p:blipFill>
        <p:spPr bwMode="auto">
          <a:xfrm>
            <a:off x="15875" y="304800"/>
            <a:ext cx="4556125" cy="571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16 July 1730 in Mathematics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r>
            <a:br>
              <a:rPr lang="en-US" dirty="0" smtClean="0"/>
            </a:br>
            <a:r>
              <a:rPr lang="en-US" dirty="0" smtClean="0"/>
              <a:t>Alexander Pope (1688-1744) published the </a:t>
            </a:r>
            <a:r>
              <a:rPr lang="en-US" dirty="0" smtClean="0"/>
              <a:t>famous lines </a:t>
            </a:r>
            <a:r>
              <a:rPr lang="en-US" dirty="0" smtClean="0"/>
              <a:t>which were intended as an epitaph for Newton:</a:t>
            </a:r>
          </a:p>
          <a:p>
            <a:pPr>
              <a:buNone/>
            </a:pPr>
            <a:r>
              <a:rPr lang="en-US" dirty="0" smtClean="0"/>
              <a:t/>
            </a:r>
            <a:br>
              <a:rPr lang="en-US" dirty="0" smtClean="0"/>
            </a:br>
            <a:r>
              <a:rPr lang="en-US" dirty="0" smtClean="0"/>
              <a:t>	Nature and Nature's Laws lay hid in night: </a:t>
            </a:r>
            <a:br>
              <a:rPr lang="en-US" dirty="0" smtClean="0"/>
            </a:br>
            <a:r>
              <a:rPr lang="en-US" dirty="0" smtClean="0"/>
              <a:t>	God said, </a:t>
            </a:r>
            <a:r>
              <a:rPr lang="en-US" i="1" dirty="0" smtClean="0"/>
              <a:t>Let Newton be!, </a:t>
            </a:r>
            <a:r>
              <a:rPr lang="en-US" dirty="0" smtClean="0"/>
              <a:t>and all was light.</a:t>
            </a:r>
          </a:p>
          <a:p>
            <a:pPr>
              <a:buNone/>
            </a:pPr>
            <a:endParaRPr lang="en-US" dirty="0"/>
          </a:p>
          <a:p>
            <a:pPr>
              <a:buNone/>
            </a:pPr>
            <a:r>
              <a:rPr lang="en-US" dirty="0" smtClean="0"/>
              <a:t/>
            </a:r>
            <a:br>
              <a:rPr lang="en-US" dirty="0" smtClean="0"/>
            </a:br>
            <a:r>
              <a:rPr lang="en-US" dirty="0" smtClean="0"/>
              <a:t>They were published in the </a:t>
            </a:r>
            <a:r>
              <a:rPr lang="en-US" i="1" dirty="0" smtClean="0"/>
              <a:t>Grub-Street Journal</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228600"/>
            <a:ext cx="8229600" cy="6477000"/>
          </a:xfrm>
        </p:spPr>
        <p:txBody>
          <a:bodyPr/>
          <a:lstStyle/>
          <a:p>
            <a:pPr>
              <a:buFontTx/>
              <a:buNone/>
            </a:pPr>
            <a:r>
              <a:rPr lang="en-US" sz="3600"/>
              <a:t>	Took Descartes’s Geometry in hand, tho he had been told it would be very difficult, read some ten pages in it, then stopt, began again, went a little farther than the first time, stopt again, went back again to the beginning, read on til by degrees he made himself master of the whole, to that degree that he understood Descartes’s Geometry better than he had done Euclid.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a:lstStyle/>
          <a:p>
            <a:r>
              <a:rPr lang="en-US" sz="4000"/>
              <a:t>Descartes’s </a:t>
            </a:r>
            <a:r>
              <a:rPr lang="en-US" sz="4000" i="1"/>
              <a:t>Geometry</a:t>
            </a:r>
            <a:r>
              <a:rPr lang="en-US" sz="4000"/>
              <a:t>, 1637, 1659</a:t>
            </a:r>
          </a:p>
        </p:txBody>
      </p:sp>
      <p:pic>
        <p:nvPicPr>
          <p:cNvPr id="136197" name="Picture 5"/>
          <p:cNvPicPr>
            <a:picLocks noChangeAspect="1" noChangeArrowheads="1"/>
          </p:cNvPicPr>
          <p:nvPr>
            <p:ph sz="half" idx="1"/>
          </p:nvPr>
        </p:nvPicPr>
        <p:blipFill>
          <a:blip r:embed="rId3"/>
          <a:srcRect/>
          <a:stretch>
            <a:fillRect/>
          </a:stretch>
        </p:blipFill>
        <p:spPr>
          <a:xfrm>
            <a:off x="990600" y="1524000"/>
            <a:ext cx="3048000" cy="5059363"/>
          </a:xfrm>
        </p:spPr>
      </p:pic>
      <p:pic>
        <p:nvPicPr>
          <p:cNvPr id="136199" name="Picture 7"/>
          <p:cNvPicPr>
            <a:picLocks noChangeAspect="1" noChangeArrowheads="1"/>
          </p:cNvPicPr>
          <p:nvPr>
            <p:ph sz="half" idx="2"/>
          </p:nvPr>
        </p:nvPicPr>
        <p:blipFill>
          <a:blip r:embed="rId4"/>
          <a:srcRect/>
          <a:stretch>
            <a:fillRect/>
          </a:stretch>
        </p:blipFill>
        <p:spPr>
          <a:xfrm>
            <a:off x="4572000" y="1600200"/>
            <a:ext cx="3352800" cy="4983163"/>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457200" y="0"/>
            <a:ext cx="8229600" cy="914400"/>
          </a:xfrm>
        </p:spPr>
        <p:txBody>
          <a:bodyPr/>
          <a:lstStyle/>
          <a:p>
            <a:r>
              <a:rPr lang="en-US"/>
              <a:t>van Heurat on Arc Length, 1661</a:t>
            </a:r>
          </a:p>
        </p:txBody>
      </p:sp>
      <p:sp>
        <p:nvSpPr>
          <p:cNvPr id="113671" name="Rectangle 7"/>
          <p:cNvSpPr>
            <a:spLocks noGrp="1" noChangeArrowheads="1"/>
          </p:cNvSpPr>
          <p:nvPr>
            <p:ph sz="half" idx="1"/>
          </p:nvPr>
        </p:nvSpPr>
        <p:spPr>
          <a:xfrm>
            <a:off x="0" y="990600"/>
            <a:ext cx="4495800" cy="5135563"/>
          </a:xfrm>
        </p:spPr>
        <p:txBody>
          <a:bodyPr/>
          <a:lstStyle/>
          <a:p>
            <a:endParaRPr lang="en-US"/>
          </a:p>
        </p:txBody>
      </p:sp>
      <p:sp>
        <p:nvSpPr>
          <p:cNvPr id="113672" name="Rectangle 8"/>
          <p:cNvSpPr>
            <a:spLocks noGrp="1" noChangeArrowheads="1"/>
          </p:cNvSpPr>
          <p:nvPr>
            <p:ph sz="half" idx="2"/>
          </p:nvPr>
        </p:nvSpPr>
        <p:spPr>
          <a:xfrm>
            <a:off x="4648200" y="990600"/>
            <a:ext cx="4038600" cy="4525963"/>
          </a:xfrm>
        </p:spPr>
        <p:txBody>
          <a:bodyPr/>
          <a:lstStyle/>
          <a:p>
            <a:endParaRPr lang="en-US"/>
          </a:p>
        </p:txBody>
      </p:sp>
      <p:pic>
        <p:nvPicPr>
          <p:cNvPr id="113667" name="Picture 3"/>
          <p:cNvPicPr>
            <a:picLocks noChangeAspect="1" noChangeArrowheads="1"/>
          </p:cNvPicPr>
          <p:nvPr>
            <p:ph type="body" sz="half" idx="4294967295"/>
          </p:nvPr>
        </p:nvPicPr>
        <p:blipFill>
          <a:blip r:embed="rId3"/>
          <a:srcRect/>
          <a:stretch>
            <a:fillRect/>
          </a:stretch>
        </p:blipFill>
        <p:spPr>
          <a:xfrm>
            <a:off x="5257800" y="1066800"/>
            <a:ext cx="3644900" cy="5791200"/>
          </a:xfrm>
        </p:spPr>
      </p:pic>
      <p:pic>
        <p:nvPicPr>
          <p:cNvPr id="113670" name="Picture 6"/>
          <p:cNvPicPr>
            <a:picLocks noChangeAspect="1" noChangeArrowheads="1"/>
          </p:cNvPicPr>
          <p:nvPr/>
        </p:nvPicPr>
        <p:blipFill>
          <a:blip r:embed="rId4"/>
          <a:srcRect/>
          <a:stretch>
            <a:fillRect/>
          </a:stretch>
        </p:blipFill>
        <p:spPr bwMode="auto">
          <a:xfrm>
            <a:off x="609600" y="990600"/>
            <a:ext cx="35814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1" name="Rectangle 7"/>
          <p:cNvSpPr>
            <a:spLocks noGrp="1" noChangeArrowheads="1"/>
          </p:cNvSpPr>
          <p:nvPr>
            <p:ph type="title"/>
          </p:nvPr>
        </p:nvSpPr>
        <p:spPr/>
        <p:txBody>
          <a:bodyPr/>
          <a:lstStyle/>
          <a:p>
            <a:r>
              <a:rPr lang="en-US"/>
              <a:t>van Heuraet’s rectification, 1659</a:t>
            </a:r>
          </a:p>
        </p:txBody>
      </p:sp>
      <p:pic>
        <p:nvPicPr>
          <p:cNvPr id="144390" name="Picture 6"/>
          <p:cNvPicPr>
            <a:picLocks noChangeAspect="1" noChangeArrowheads="1"/>
          </p:cNvPicPr>
          <p:nvPr>
            <p:ph idx="1"/>
          </p:nvPr>
        </p:nvPicPr>
        <p:blipFill>
          <a:blip r:embed="rId3"/>
          <a:srcRect/>
          <a:stretch>
            <a:fillRect/>
          </a:stretch>
        </p:blipFill>
        <p:spPr>
          <a:xfrm>
            <a:off x="2209800" y="1447800"/>
            <a:ext cx="4816475"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8" name="Picture 10"/>
          <p:cNvPicPr>
            <a:picLocks noChangeAspect="1" noChangeArrowheads="1"/>
          </p:cNvPicPr>
          <p:nvPr>
            <p:ph/>
          </p:nvPr>
        </p:nvPicPr>
        <p:blipFill>
          <a:blip r:embed="rId3"/>
          <a:srcRect/>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0" y="0"/>
            <a:ext cx="9144000" cy="1143000"/>
          </a:xfrm>
        </p:spPr>
        <p:txBody>
          <a:bodyPr/>
          <a:lstStyle/>
          <a:p>
            <a:r>
              <a:rPr lang="en-US" sz="4000"/>
              <a:t>The Fundamental Theorem of Calculus </a:t>
            </a:r>
          </a:p>
        </p:txBody>
      </p:sp>
      <p:sp>
        <p:nvSpPr>
          <p:cNvPr id="129029" name="Rectangle 5"/>
          <p:cNvSpPr>
            <a:spLocks noGrp="1" noChangeArrowheads="1"/>
          </p:cNvSpPr>
          <p:nvPr>
            <p:ph type="body" sz="half" idx="1"/>
          </p:nvPr>
        </p:nvSpPr>
        <p:spPr>
          <a:xfrm>
            <a:off x="152400" y="2514600"/>
            <a:ext cx="4038600" cy="3459163"/>
          </a:xfrm>
        </p:spPr>
        <p:txBody>
          <a:bodyPr/>
          <a:lstStyle/>
          <a:p>
            <a:r>
              <a:rPr lang="en-US" sz="2800"/>
              <a:t>A Method whereby to square such crooked lines as may be squared. </a:t>
            </a:r>
          </a:p>
        </p:txBody>
      </p:sp>
      <p:pic>
        <p:nvPicPr>
          <p:cNvPr id="129030" name="Picture 6"/>
          <p:cNvPicPr>
            <a:picLocks noChangeAspect="1" noChangeArrowheads="1"/>
          </p:cNvPicPr>
          <p:nvPr>
            <p:ph sz="half" idx="2"/>
          </p:nvPr>
        </p:nvPicPr>
        <p:blipFill>
          <a:blip r:embed="rId3"/>
          <a:srcRect/>
          <a:stretch>
            <a:fillRect/>
          </a:stretch>
        </p:blipFill>
        <p:spPr>
          <a:xfrm>
            <a:off x="4316413" y="1447800"/>
            <a:ext cx="4827587" cy="5410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309</Words>
  <Application>Microsoft Office PowerPoint</Application>
  <PresentationFormat>On-screen Show (4:3)</PresentationFormat>
  <Paragraphs>63</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Fundamental Theorem  of Calculus </vt:lpstr>
      <vt:lpstr>Isaac Newton 1642 - 1727</vt:lpstr>
      <vt:lpstr>On 16 July 1730 in Mathematics</vt:lpstr>
      <vt:lpstr>Slide 4</vt:lpstr>
      <vt:lpstr>Descartes’s Geometry, 1637, 1659</vt:lpstr>
      <vt:lpstr>van Heurat on Arc Length, 1661</vt:lpstr>
      <vt:lpstr>van Heuraet’s rectification, 1659</vt:lpstr>
      <vt:lpstr>Slide 8</vt:lpstr>
      <vt:lpstr>The Fundamental Theorem of Calculus </vt:lpstr>
      <vt:lpstr>For Newton</vt:lpstr>
      <vt:lpstr>Slide 11</vt:lpstr>
      <vt:lpstr>Slide 12</vt:lpstr>
      <vt:lpstr>Slide 13</vt:lpstr>
      <vt:lpstr>The Product Rule:   11 November 1675</vt:lpstr>
      <vt:lpstr>The Product Rule:   21 November 1675</vt:lpstr>
      <vt:lpstr>Slide 16</vt:lpstr>
      <vt:lpstr>Slide 17</vt:lpstr>
      <vt:lpstr>Slide 18</vt:lpstr>
    </vt:vector>
  </TitlesOfParts>
  <Company>USMA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CTSB</dc:creator>
  <cp:lastModifiedBy>CTSB</cp:lastModifiedBy>
  <cp:revision>6</cp:revision>
  <dcterms:created xsi:type="dcterms:W3CDTF">2009-07-16T03:53:41Z</dcterms:created>
  <dcterms:modified xsi:type="dcterms:W3CDTF">2009-07-16T04:29:45Z</dcterms:modified>
</cp:coreProperties>
</file>