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8" r:id="rId3"/>
    <p:sldId id="276" r:id="rId4"/>
    <p:sldId id="298" r:id="rId5"/>
    <p:sldId id="312" r:id="rId6"/>
    <p:sldId id="297" r:id="rId7"/>
    <p:sldId id="300" r:id="rId8"/>
    <p:sldId id="289" r:id="rId9"/>
    <p:sldId id="290" r:id="rId10"/>
    <p:sldId id="305" r:id="rId11"/>
    <p:sldId id="313" r:id="rId12"/>
    <p:sldId id="303" r:id="rId13"/>
    <p:sldId id="315" r:id="rId14"/>
    <p:sldId id="292" r:id="rId15"/>
    <p:sldId id="280" r:id="rId16"/>
    <p:sldId id="301" r:id="rId17"/>
    <p:sldId id="279" r:id="rId18"/>
    <p:sldId id="302" r:id="rId19"/>
    <p:sldId id="291" r:id="rId20"/>
    <p:sldId id="306" r:id="rId21"/>
    <p:sldId id="293" r:id="rId22"/>
    <p:sldId id="281" r:id="rId23"/>
    <p:sldId id="304" r:id="rId24"/>
    <p:sldId id="314" r:id="rId25"/>
    <p:sldId id="309" r:id="rId26"/>
    <p:sldId id="310" r:id="rId27"/>
    <p:sldId id="311" r:id="rId28"/>
    <p:sldId id="262" r:id="rId29"/>
    <p:sldId id="265" r:id="rId30"/>
    <p:sldId id="269" r:id="rId31"/>
    <p:sldId id="299" r:id="rId32"/>
    <p:sldId id="27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4729" autoAdjust="0"/>
  </p:normalViewPr>
  <p:slideViewPr>
    <p:cSldViewPr>
      <p:cViewPr varScale="1">
        <p:scale>
          <a:sx n="83" d="100"/>
          <a:sy n="83" d="100"/>
        </p:scale>
        <p:origin x="-462" y="-84"/>
      </p:cViewPr>
      <p:guideLst>
        <p:guide orient="horz" pos="2160"/>
        <p:guide pos="2880"/>
      </p:guideLst>
    </p:cSldViewPr>
  </p:slideViewPr>
  <p:outlineViewPr>
    <p:cViewPr>
      <p:scale>
        <a:sx n="33" d="100"/>
        <a:sy n="33" d="100"/>
      </p:scale>
      <p:origin x="48" y="1842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5CCED4-007E-45B0-9E70-C7D115ABBF2F}" type="datetimeFigureOut">
              <a:rPr lang="en-US" smtClean="0"/>
              <a:pPr/>
              <a:t>20-Sep-10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7847A1-5636-42E3-9BCE-95FD51A0676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04F06-6F6E-42DA-ACE3-926A75C3F7F6}" type="datetimeFigureOut">
              <a:rPr lang="en-US" smtClean="0"/>
              <a:pPr/>
              <a:t>20-Sep-10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97877-8D6E-410A-8236-9FA1E1A7FAF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Bell, p. 569,</a:t>
            </a:r>
            <a:r>
              <a:rPr lang="en-US" baseline="0" dirty="0" smtClean="0"/>
              <a:t> in the chapter on Cantor. He is talking about the non-denumerability of the transcendentals and the countability of the algebraic numbers. </a:t>
            </a:r>
            <a:endParaRPr lang="en-US" dirty="0"/>
          </a:p>
        </p:txBody>
      </p:sp>
      <p:sp>
        <p:nvSpPr>
          <p:cNvPr id="4" name="Slide Number Placeholder 3"/>
          <p:cNvSpPr>
            <a:spLocks noGrp="1"/>
          </p:cNvSpPr>
          <p:nvPr>
            <p:ph type="sldNum" sz="quarter" idx="10"/>
          </p:nvPr>
        </p:nvSpPr>
        <p:spPr/>
        <p:txBody>
          <a:bodyPr/>
          <a:lstStyle/>
          <a:p>
            <a:fld id="{FBF97877-8D6E-410A-8236-9FA1E1A7FAFD}"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 131, 134. </a:t>
            </a:r>
            <a:endParaRPr lang="en-US" dirty="0"/>
          </a:p>
        </p:txBody>
      </p:sp>
      <p:sp>
        <p:nvSpPr>
          <p:cNvPr id="4" name="Slide Number Placeholder 3"/>
          <p:cNvSpPr>
            <a:spLocks noGrp="1"/>
          </p:cNvSpPr>
          <p:nvPr>
            <p:ph type="sldNum" sz="quarter" idx="10"/>
          </p:nvPr>
        </p:nvSpPr>
        <p:spPr/>
        <p:txBody>
          <a:bodyPr/>
          <a:lstStyle/>
          <a:p>
            <a:fld id="{FBF97877-8D6E-410A-8236-9FA1E1A7FAFD}" type="slidenum">
              <a:rPr lang="en-US" smtClean="0"/>
              <a:pPr/>
              <a:t>16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 of Math, p. 225ff. </a:t>
            </a:r>
            <a:endParaRPr lang="en-US" dirty="0"/>
          </a:p>
        </p:txBody>
      </p:sp>
      <p:sp>
        <p:nvSpPr>
          <p:cNvPr id="4" name="Slide Number Placeholder 3"/>
          <p:cNvSpPr>
            <a:spLocks noGrp="1"/>
          </p:cNvSpPr>
          <p:nvPr>
            <p:ph type="sldNum" sz="quarter" idx="10"/>
          </p:nvPr>
        </p:nvSpPr>
        <p:spPr/>
        <p:txBody>
          <a:bodyPr/>
          <a:lstStyle/>
          <a:p>
            <a:fld id="{FBF97877-8D6E-410A-8236-9FA1E1A7FAFD}" type="slidenum">
              <a:rPr lang="en-US" smtClean="0"/>
              <a:pPr/>
              <a:t>20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Albers et al.,</a:t>
            </a:r>
            <a:r>
              <a:rPr lang="en-US" baseline="0" dirty="0" smtClean="0"/>
              <a:t> More Mathematical People, p. 269. </a:t>
            </a:r>
            <a:endParaRPr lang="en-US" dirty="0"/>
          </a:p>
        </p:txBody>
      </p:sp>
      <p:sp>
        <p:nvSpPr>
          <p:cNvPr id="4" name="Slide Number Placeholder 3"/>
          <p:cNvSpPr>
            <a:spLocks noGrp="1"/>
          </p:cNvSpPr>
          <p:nvPr>
            <p:ph type="sldNum" sz="quarter" idx="10"/>
          </p:nvPr>
        </p:nvSpPr>
        <p:spPr/>
        <p:txBody>
          <a:bodyPr/>
          <a:lstStyle/>
          <a:p>
            <a:fld id="{FBF97877-8D6E-410A-8236-9FA1E1A7FAFD}" type="slidenum">
              <a:rPr lang="en-US" smtClean="0"/>
              <a:pPr/>
              <a:t>28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http://nobelprize.org/nobel_prizes/economics/laureates/1994/nash-autobio.html</a:t>
            </a:r>
          </a:p>
          <a:p>
            <a:endParaRPr lang="en-US" dirty="0" smtClean="0"/>
          </a:p>
          <a:p>
            <a:r>
              <a:rPr lang="en-US" sz="1200" kern="1200" dirty="0" smtClean="0">
                <a:solidFill>
                  <a:schemeClr val="tx1"/>
                </a:solidFill>
                <a:latin typeface="+mn-lt"/>
                <a:ea typeface="+mn-ea"/>
                <a:cs typeface="+mn-cs"/>
              </a:rPr>
              <a:t>John Nash was the winner of the 1994 Nobel Prize in Economics for his development of the Nash </a:t>
            </a:r>
            <a:r>
              <a:rPr lang="en-US" sz="1200" kern="1200" dirty="0" err="1" smtClean="0">
                <a:solidFill>
                  <a:schemeClr val="tx1"/>
                </a:solidFill>
                <a:latin typeface="+mn-lt"/>
                <a:ea typeface="+mn-ea"/>
                <a:cs typeface="+mn-cs"/>
              </a:rPr>
              <a:t>Equillibrium</a:t>
            </a:r>
            <a:r>
              <a:rPr lang="en-US" sz="1200" kern="1200" dirty="0" smtClean="0">
                <a:solidFill>
                  <a:schemeClr val="tx1"/>
                </a:solidFill>
                <a:latin typeface="+mn-lt"/>
                <a:ea typeface="+mn-ea"/>
                <a:cs typeface="+mn-cs"/>
              </a:rPr>
              <a:t> he discovered for Non-cooperative games. There is a famous biographical movie about his life, which, apparently like the lives of the mathematicians in this book, is quite eccentric. The movie is "A Beautiful Mind". </a:t>
            </a:r>
            <a:endParaRPr lang="en-US" dirty="0"/>
          </a:p>
        </p:txBody>
      </p:sp>
      <p:sp>
        <p:nvSpPr>
          <p:cNvPr id="4" name="Slide Number Placeholder 3"/>
          <p:cNvSpPr>
            <a:spLocks noGrp="1"/>
          </p:cNvSpPr>
          <p:nvPr>
            <p:ph type="sldNum" sz="quarter" idx="10"/>
          </p:nvPr>
        </p:nvSpPr>
        <p:spPr/>
        <p:txBody>
          <a:bodyPr/>
          <a:lstStyle/>
          <a:p>
            <a:fld id="{FBF97877-8D6E-410A-8236-9FA1E1A7FAF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E22C7-757C-49E9-835C-4D7FD1B01C2A}" type="datetimeFigureOut">
              <a:rPr lang="en-US" smtClean="0"/>
              <a:pPr/>
              <a:t>20-Sep-10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2FDC39-7C2D-46EC-A895-9DDB3F6D98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22C7-757C-49E9-835C-4D7FD1B01C2A}" type="datetimeFigureOut">
              <a:rPr lang="en-US" smtClean="0"/>
              <a:pPr/>
              <a:t>20-Sep-10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FDC39-7C2D-46EC-A895-9DDB3F6D98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images.google.com/imgres?imgurl=http://www.youngcarers.net.au/uploads/nash.jpg&amp;imgrefurl=http://www.youngcarers.net.au/Carers/content.aspx?id=147&amp;usg=__n_MFBnYs8h6sHENB1RhyUgj1lFc=&amp;h=227&amp;w=162&amp;sz=14&amp;hl=en&amp;start=23&amp;um=1&amp;tbnid=4rN6vS09MwSHNM:&amp;tbnh=108&amp;tbnw=77&amp;prev=/images?q=%22john+nash%22&amp;ndsp=18&amp;hl=en&amp;rls=com.microsoft:en-us&amp;sa=N&amp;start=18&amp;um=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imgres?imgurl=http://140.128.17.1/mkuo/%E6%95%B8%E5%AD%B8%E5%AE%B6%E7%9A%84%E5%B0%8F%E6%95%85%E4%BA%8B/IV/19/pic/Bell/Bell1.jpg&amp;imgrefurl=http://140.128.17.1/mkuo/%E6%95%B8%E5%AD%B8%E5%AE%B6%E7%9A%84%E5%B0%8F%E6%95%85%E4%BA%8B/IV/19/england.htm&amp;usg=__uY8mFNU04uwP2V_SjI-Ax_6B9GM=&amp;h=326&amp;w=268&amp;sz=7&amp;hl=en&amp;start=2&amp;um=1&amp;tbnid=0x87EH3KWcLNBM:&amp;tbnh=118&amp;tbnw=97&amp;prev=/images?q=%22Eric+temple+bell%22&amp;hl=en&amp;rls=com.microsoft:en-us&amp;sa=N&amp;um=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hyperlink" Target="http://en.wikipedia.org/wiki/File:Time_stream.jpg" TargetMode="External"/><Relationship Id="rId2" Type="http://schemas.openxmlformats.org/officeDocument/2006/relationships/hyperlink" Target="http://en.wikipedia.org/wiki/File:Gog_666.jpg"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en.wikipedia.org/wiki/File:Iron_star.jpg"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en.wikipedia.org/wiki/File:Green_fir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72199"/>
          </a:xfrm>
        </p:spPr>
        <p:txBody>
          <a:bodyPr>
            <a:normAutofit/>
          </a:bodyPr>
          <a:lstStyle/>
          <a:p>
            <a:r>
              <a:rPr lang="en-US" dirty="0" smtClean="0"/>
              <a:t/>
            </a:r>
            <a:br>
              <a:rPr lang="en-US" dirty="0" smtClean="0"/>
            </a:br>
            <a:r>
              <a:rPr lang="en-US" b="1" dirty="0" smtClean="0"/>
              <a:t>Eric Temple Bell's</a:t>
            </a:r>
            <a:br>
              <a:rPr lang="en-US" b="1" dirty="0" smtClean="0"/>
            </a:br>
            <a:r>
              <a:rPr lang="en-US" b="1" dirty="0" smtClean="0"/>
              <a:t>Men of Mathematics:</a:t>
            </a:r>
            <a:br>
              <a:rPr lang="en-US" b="1" dirty="0" smtClean="0"/>
            </a:br>
            <a:r>
              <a:rPr lang="en-US" b="1" dirty="0" smtClean="0"/>
              <a:t>From Influential to Infamous</a:t>
            </a:r>
            <a:br>
              <a:rPr lang="en-US" b="1" dirty="0" smtClean="0"/>
            </a:br>
            <a:r>
              <a:rPr lang="en-US" b="1" dirty="0" smtClean="0"/>
              <a:t/>
            </a:r>
            <a:br>
              <a:rPr lang="en-US" b="1" dirty="0" smtClean="0"/>
            </a:br>
            <a:r>
              <a:rPr lang="en-US" sz="2700" b="1" dirty="0"/>
              <a:t/>
            </a:r>
            <a:br>
              <a:rPr lang="en-US" sz="2700" b="1" dirty="0"/>
            </a:br>
            <a:r>
              <a:rPr lang="en-US" sz="3200" b="1" dirty="0" smtClean="0"/>
              <a:t>V. Frederick Rickey </a:t>
            </a:r>
            <a:r>
              <a:rPr lang="en-US" sz="2700" dirty="0" smtClean="0"/>
              <a:t/>
            </a:r>
            <a:br>
              <a:rPr lang="en-US" sz="2700" dirty="0" smtClean="0"/>
            </a:br>
            <a:r>
              <a:rPr lang="en-US" sz="2700" dirty="0" smtClean="0"/>
              <a:t>      </a:t>
            </a:r>
            <a:br>
              <a:rPr lang="en-US" sz="2700" dirty="0" smtClean="0"/>
            </a:br>
            <a:r>
              <a:rPr lang="en-US" sz="2400" dirty="0" smtClean="0"/>
              <a:t>fred-rickey@usma.edu</a:t>
            </a:r>
            <a:br>
              <a:rPr lang="en-US" sz="2400" dirty="0" smtClean="0"/>
            </a:br>
            <a:r>
              <a:rPr lang="en-US" sz="2700" dirty="0" smtClean="0"/>
              <a:t/>
            </a:r>
            <a:br>
              <a:rPr lang="en-US" sz="2700" dirty="0" smtClean="0"/>
            </a:br>
            <a:r>
              <a:rPr lang="en-US" sz="2700" dirty="0" smtClean="0"/>
              <a:t>West Point, NY 10996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in </a:t>
            </a:r>
            <a:r>
              <a:rPr lang="en-US" i="1" dirty="0" smtClean="0"/>
              <a:t>Men of Mathematics </a:t>
            </a:r>
            <a:endParaRPr lang="en-US" i="1" dirty="0"/>
          </a:p>
        </p:txBody>
      </p:sp>
      <p:sp>
        <p:nvSpPr>
          <p:cNvPr id="3" name="Content Placeholder 2"/>
          <p:cNvSpPr>
            <a:spLocks noGrp="1"/>
          </p:cNvSpPr>
          <p:nvPr>
            <p:ph idx="1"/>
          </p:nvPr>
        </p:nvSpPr>
        <p:spPr>
          <a:xfrm>
            <a:off x="457200" y="1447800"/>
            <a:ext cx="3810000" cy="4678363"/>
          </a:xfrm>
        </p:spPr>
        <p:txBody>
          <a:bodyPr>
            <a:normAutofit fontScale="62500" lnSpcReduction="20000"/>
          </a:bodyPr>
          <a:lstStyle/>
          <a:p>
            <a:r>
              <a:rPr lang="en-US" dirty="0" smtClean="0"/>
              <a:t>Zeno, Eudoxus, Archimedes </a:t>
            </a:r>
          </a:p>
          <a:p>
            <a:r>
              <a:rPr lang="en-US" dirty="0" smtClean="0"/>
              <a:t>Descartes </a:t>
            </a:r>
          </a:p>
          <a:p>
            <a:r>
              <a:rPr lang="en-US" dirty="0" smtClean="0"/>
              <a:t>Fermat </a:t>
            </a:r>
          </a:p>
          <a:p>
            <a:r>
              <a:rPr lang="en-US" dirty="0" smtClean="0"/>
              <a:t>Pascal </a:t>
            </a:r>
          </a:p>
          <a:p>
            <a:r>
              <a:rPr lang="en-US" dirty="0" smtClean="0"/>
              <a:t>Newton </a:t>
            </a:r>
          </a:p>
          <a:p>
            <a:r>
              <a:rPr lang="en-US" dirty="0" smtClean="0"/>
              <a:t>Leibniz </a:t>
            </a:r>
          </a:p>
          <a:p>
            <a:r>
              <a:rPr lang="en-US" dirty="0" smtClean="0"/>
              <a:t>The Bernoullis </a:t>
            </a:r>
          </a:p>
          <a:p>
            <a:r>
              <a:rPr lang="en-US" dirty="0" smtClean="0"/>
              <a:t>Euler </a:t>
            </a:r>
          </a:p>
          <a:p>
            <a:r>
              <a:rPr lang="en-US" dirty="0" smtClean="0"/>
              <a:t>Lagrange </a:t>
            </a:r>
          </a:p>
          <a:p>
            <a:r>
              <a:rPr lang="en-US" dirty="0" smtClean="0"/>
              <a:t>Laplace </a:t>
            </a:r>
          </a:p>
          <a:p>
            <a:r>
              <a:rPr lang="en-US" dirty="0" smtClean="0"/>
              <a:t>Monge, Fourier </a:t>
            </a:r>
          </a:p>
          <a:p>
            <a:r>
              <a:rPr lang="en-US" dirty="0" smtClean="0"/>
              <a:t>Poncelet </a:t>
            </a:r>
          </a:p>
          <a:p>
            <a:r>
              <a:rPr lang="en-US" dirty="0" smtClean="0"/>
              <a:t>Gauss </a:t>
            </a:r>
          </a:p>
          <a:p>
            <a:r>
              <a:rPr lang="en-US" dirty="0" smtClean="0"/>
              <a:t>Cauchy </a:t>
            </a:r>
          </a:p>
          <a:p>
            <a:endParaRPr lang="en-US" dirty="0"/>
          </a:p>
        </p:txBody>
      </p:sp>
      <p:sp>
        <p:nvSpPr>
          <p:cNvPr id="4" name="Rectangle 3"/>
          <p:cNvSpPr/>
          <p:nvPr/>
        </p:nvSpPr>
        <p:spPr>
          <a:xfrm>
            <a:off x="4495800" y="1443841"/>
            <a:ext cx="4038600" cy="4401205"/>
          </a:xfrm>
          <a:prstGeom prst="rect">
            <a:avLst/>
          </a:prstGeom>
        </p:spPr>
        <p:txBody>
          <a:bodyPr wrap="square">
            <a:spAutoFit/>
          </a:bodyPr>
          <a:lstStyle/>
          <a:p>
            <a:r>
              <a:rPr lang="en-US" sz="2000" dirty="0" smtClean="0"/>
              <a:t>Lobatchewsky </a:t>
            </a:r>
          </a:p>
          <a:p>
            <a:r>
              <a:rPr lang="en-US" sz="2000" dirty="0" smtClean="0"/>
              <a:t>Abel </a:t>
            </a:r>
          </a:p>
          <a:p>
            <a:r>
              <a:rPr lang="en-US" sz="2000" dirty="0" smtClean="0"/>
              <a:t>Jacobi </a:t>
            </a:r>
          </a:p>
          <a:p>
            <a:r>
              <a:rPr lang="en-US" sz="2000" dirty="0" smtClean="0"/>
              <a:t>Hamilton </a:t>
            </a:r>
          </a:p>
          <a:p>
            <a:r>
              <a:rPr lang="en-US" sz="2000" dirty="0" smtClean="0"/>
              <a:t>Galois </a:t>
            </a:r>
          </a:p>
          <a:p>
            <a:r>
              <a:rPr lang="en-US" sz="2000" dirty="0" smtClean="0"/>
              <a:t>Sylvester, Cayley </a:t>
            </a:r>
          </a:p>
          <a:p>
            <a:r>
              <a:rPr lang="en-US" sz="2000" dirty="0" smtClean="0"/>
              <a:t>Weierstrass, Sonja Kowalewski </a:t>
            </a:r>
          </a:p>
          <a:p>
            <a:r>
              <a:rPr lang="en-US" sz="2000" dirty="0" smtClean="0"/>
              <a:t>Boole </a:t>
            </a:r>
          </a:p>
          <a:p>
            <a:r>
              <a:rPr lang="en-US" sz="2000" dirty="0" smtClean="0"/>
              <a:t>Hermite </a:t>
            </a:r>
          </a:p>
          <a:p>
            <a:r>
              <a:rPr lang="en-US" sz="2000" dirty="0" smtClean="0"/>
              <a:t>Kronecker </a:t>
            </a:r>
          </a:p>
          <a:p>
            <a:r>
              <a:rPr lang="en-US" sz="2000" dirty="0" smtClean="0"/>
              <a:t>Riemann </a:t>
            </a:r>
          </a:p>
          <a:p>
            <a:r>
              <a:rPr lang="en-US" sz="2000" dirty="0" smtClean="0"/>
              <a:t>Kummer, Dedekind </a:t>
            </a:r>
          </a:p>
          <a:p>
            <a:r>
              <a:rPr lang="en-US" sz="2000" dirty="0" smtClean="0"/>
              <a:t>Poincaré </a:t>
            </a:r>
          </a:p>
          <a:p>
            <a:r>
              <a:rPr lang="en-US" sz="2000" dirty="0" smtClean="0"/>
              <a:t>Cantor </a:t>
            </a:r>
          </a:p>
        </p:txBody>
      </p:sp>
      <p:sp>
        <p:nvSpPr>
          <p:cNvPr id="5" name="Content Placeholder 2"/>
          <p:cNvSpPr txBox="1">
            <a:spLocks/>
          </p:cNvSpPr>
          <p:nvPr/>
        </p:nvSpPr>
        <p:spPr>
          <a:xfrm>
            <a:off x="304800" y="5714999"/>
            <a:ext cx="8610600" cy="1143001"/>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Bell's style is addictive; </a:t>
            </a: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he makes every personality come to life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Bell’s Sources: Mostly a Mystery</a:t>
            </a:r>
            <a:endParaRPr lang="en-US" dirty="0"/>
          </a:p>
        </p:txBody>
      </p:sp>
      <p:sp>
        <p:nvSpPr>
          <p:cNvPr id="3" name="Content Placeholder 2"/>
          <p:cNvSpPr>
            <a:spLocks noGrp="1"/>
          </p:cNvSpPr>
          <p:nvPr>
            <p:ph idx="1"/>
          </p:nvPr>
        </p:nvSpPr>
        <p:spPr>
          <a:xfrm>
            <a:off x="228600" y="2133600"/>
            <a:ext cx="8610600" cy="3992563"/>
          </a:xfrm>
        </p:spPr>
        <p:txBody>
          <a:bodyPr/>
          <a:lstStyle/>
          <a:p>
            <a:r>
              <a:rPr lang="en-US" dirty="0" smtClean="0"/>
              <a:t>Jahrbuch </a:t>
            </a:r>
            <a:r>
              <a:rPr lang="en-US" dirty="0" smtClean="0">
                <a:latin typeface="Times New Roman"/>
                <a:cs typeface="Times New Roman"/>
              </a:rPr>
              <a:t>über die Fortschritte der Mathematik</a:t>
            </a:r>
          </a:p>
          <a:p>
            <a:r>
              <a:rPr lang="en-US" dirty="0" smtClean="0">
                <a:latin typeface="Times New Roman"/>
                <a:cs typeface="Times New Roman"/>
              </a:rPr>
              <a:t>Biblioteca Mathematica</a:t>
            </a:r>
          </a:p>
          <a:p>
            <a:r>
              <a:rPr lang="en-US" dirty="0" smtClean="0">
                <a:latin typeface="Times New Roman"/>
                <a:cs typeface="Times New Roman"/>
              </a:rPr>
              <a:t>Dupuy on Galois (cf. Tony Rothman)</a:t>
            </a:r>
          </a:p>
          <a:p>
            <a:r>
              <a:rPr lang="en-US" dirty="0" smtClean="0">
                <a:latin typeface="Times New Roman"/>
                <a:cs typeface="Times New Roman"/>
              </a:rPr>
              <a:t>Weierstrass / Kowalewski correspondence</a:t>
            </a:r>
          </a:p>
          <a:p>
            <a:r>
              <a:rPr lang="en-US" dirty="0" smtClean="0">
                <a:latin typeface="Times New Roman"/>
                <a:cs typeface="Times New Roman"/>
              </a:rPr>
              <a:t>Occasional references in the chapters, e.g., Bliss</a:t>
            </a:r>
          </a:p>
          <a:p>
            <a:r>
              <a:rPr lang="en-US" dirty="0" smtClean="0">
                <a:latin typeface="Times New Roman"/>
                <a:cs typeface="Times New Roman"/>
              </a:rPr>
              <a:t>HM courses from R. E. Moritz and D. E. Smith</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US" dirty="0" smtClean="0"/>
              <a:t>How was </a:t>
            </a:r>
            <a:br>
              <a:rPr lang="en-US" dirty="0" smtClean="0"/>
            </a:br>
            <a:r>
              <a:rPr lang="en-US" dirty="0" smtClean="0"/>
              <a:t>Men of Mathematics </a:t>
            </a:r>
            <a:br>
              <a:rPr lang="en-US" dirty="0" smtClean="0"/>
            </a:br>
            <a:r>
              <a:rPr lang="en-US" dirty="0" smtClean="0"/>
              <a:t>Received?</a:t>
            </a:r>
            <a:endParaRPr lang="en-US" dirty="0"/>
          </a:p>
        </p:txBody>
      </p:sp>
      <p:sp>
        <p:nvSpPr>
          <p:cNvPr id="3" name="Content Placeholder 2"/>
          <p:cNvSpPr>
            <a:spLocks noGrp="1"/>
          </p:cNvSpPr>
          <p:nvPr>
            <p:ph idx="1"/>
          </p:nvPr>
        </p:nvSpPr>
        <p:spPr>
          <a:xfrm>
            <a:off x="3429000" y="3352800"/>
            <a:ext cx="5257800" cy="2773363"/>
          </a:xfrm>
        </p:spPr>
        <p:txBody>
          <a:bodyPr/>
          <a:lstStyle/>
          <a:p>
            <a:r>
              <a:rPr lang="en-US" dirty="0" smtClean="0"/>
              <a:t>What did the reviewers say?</a:t>
            </a:r>
            <a:endParaRPr lang="en-US" dirty="0"/>
          </a:p>
        </p:txBody>
      </p:sp>
      <p:pic>
        <p:nvPicPr>
          <p:cNvPr id="4" name="Picture 2" descr="book cover of &#10;&#10;Men of Mathematics &#10;&#10;by&#10;&#10;Eric Temple Bell"/>
          <p:cNvPicPr>
            <a:picLocks noChangeAspect="1" noChangeArrowheads="1"/>
          </p:cNvPicPr>
          <p:nvPr/>
        </p:nvPicPr>
        <p:blipFill>
          <a:blip r:embed="rId2" cstate="print"/>
          <a:srcRect/>
          <a:stretch>
            <a:fillRect/>
          </a:stretch>
        </p:blipFill>
        <p:spPr bwMode="auto">
          <a:xfrm>
            <a:off x="304800" y="2133600"/>
            <a:ext cx="2867025" cy="45243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Reviewed by George Sarton, 1938</a:t>
            </a:r>
            <a:endParaRPr lang="en-US" dirty="0"/>
          </a:p>
        </p:txBody>
      </p:sp>
      <p:sp>
        <p:nvSpPr>
          <p:cNvPr id="3" name="Content Placeholder 2"/>
          <p:cNvSpPr>
            <a:spLocks noGrp="1"/>
          </p:cNvSpPr>
          <p:nvPr>
            <p:ph idx="1"/>
          </p:nvPr>
        </p:nvSpPr>
        <p:spPr>
          <a:xfrm>
            <a:off x="228600" y="1828800"/>
            <a:ext cx="8686800" cy="4724400"/>
          </a:xfrm>
        </p:spPr>
        <p:txBody>
          <a:bodyPr>
            <a:normAutofit/>
          </a:bodyPr>
          <a:lstStyle/>
          <a:p>
            <a:r>
              <a:rPr lang="en-US" dirty="0" smtClean="0"/>
              <a:t>The longest chapter by far (52p.), and one of the best, is properly devoted to Gauss. It is the best account available in English (within the non-technical limitations of the book) and I will expect my Harvard and Radcliffe students to read it carefully.</a:t>
            </a:r>
          </a:p>
          <a:p>
            <a:endParaRPr lang="en-US" dirty="0" smtClean="0"/>
          </a:p>
          <a:p>
            <a:r>
              <a:rPr lang="en-US" dirty="0" smtClean="0"/>
              <a:t>The sketch of Gauss is based on Sartorius (1856).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t>Reviewed by G. Waldo Dunnington, 1937  </a:t>
            </a:r>
            <a:endParaRPr lang="en-US" dirty="0"/>
          </a:p>
        </p:txBody>
      </p:sp>
      <p:sp>
        <p:nvSpPr>
          <p:cNvPr id="3" name="Content Placeholder 2"/>
          <p:cNvSpPr>
            <a:spLocks noGrp="1"/>
          </p:cNvSpPr>
          <p:nvPr>
            <p:ph idx="1"/>
          </p:nvPr>
        </p:nvSpPr>
        <p:spPr>
          <a:xfrm>
            <a:off x="3429000" y="1600200"/>
            <a:ext cx="5257800" cy="5029200"/>
          </a:xfrm>
        </p:spPr>
        <p:txBody>
          <a:bodyPr>
            <a:normAutofit/>
          </a:bodyPr>
          <a:lstStyle/>
          <a:p>
            <a:pPr>
              <a:buNone/>
            </a:pPr>
            <a:r>
              <a:rPr lang="en-US" dirty="0" smtClean="0"/>
              <a:t>	Dr. Bell is a seasoned, skilful writer with a fluent style; he writes with a realistic, curt, potent wit and stark, frank humor which does not stop short of vigorous, rollicking slang. </a:t>
            </a:r>
          </a:p>
          <a:p>
            <a:pPr>
              <a:buNone/>
            </a:pPr>
            <a:endParaRPr lang="en-US" dirty="0" smtClean="0"/>
          </a:p>
          <a:p>
            <a:pPr>
              <a:buNone/>
            </a:pPr>
            <a:r>
              <a:rPr lang="en-US" dirty="0" smtClean="0"/>
              <a:t>	</a:t>
            </a:r>
          </a:p>
        </p:txBody>
      </p:sp>
      <p:pic>
        <p:nvPicPr>
          <p:cNvPr id="54274" name="Picture 2" descr="000c1e83.jpg image by downarchive2"/>
          <p:cNvPicPr>
            <a:picLocks noChangeAspect="1" noChangeArrowheads="1"/>
          </p:cNvPicPr>
          <p:nvPr/>
        </p:nvPicPr>
        <p:blipFill>
          <a:blip r:embed="rId2" cstate="print"/>
          <a:srcRect/>
          <a:stretch>
            <a:fillRect/>
          </a:stretch>
        </p:blipFill>
        <p:spPr bwMode="auto">
          <a:xfrm>
            <a:off x="0" y="2019300"/>
            <a:ext cx="3048000" cy="48387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315200" cy="4525963"/>
          </a:xfrm>
        </p:spPr>
        <p:txBody>
          <a:bodyPr/>
          <a:lstStyle/>
          <a:p>
            <a:pPr>
              <a:buNone/>
            </a:pPr>
            <a:r>
              <a:rPr lang="en-US" dirty="0" smtClean="0"/>
              <a:t>	The algebraic numbers are spotted over the plane like stars against a black sky; the dense blackness is the firmament of the transcendentals.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248400"/>
          </a:xfrm>
        </p:spPr>
        <p:txBody>
          <a:bodyPr>
            <a:normAutofit/>
          </a:bodyPr>
          <a:lstStyle/>
          <a:p>
            <a:r>
              <a:rPr lang="en-US" dirty="0" smtClean="0"/>
              <a:t>The majority of the mathematical members of the Bernoulli family . . . did not deliberately choose mathematics as a profession but drifted into it in spite of themselves as a dipsomaniac returns to alcohol. </a:t>
            </a:r>
          </a:p>
          <a:p>
            <a:endParaRPr lang="en-US" dirty="0" smtClean="0"/>
          </a:p>
          <a:p>
            <a:endParaRPr lang="en-US" dirty="0" smtClean="0"/>
          </a:p>
          <a:p>
            <a:r>
              <a:rPr lang="en-US" dirty="0" smtClean="0"/>
              <a:t>The Bernoullis took their mathematics in deadly earnest. Some of their letters about mathematics bristle with strong language that is usually reserved for horse thieves.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04800" y="609600"/>
            <a:ext cx="2857055" cy="4495800"/>
          </a:xfrm>
          <a:prstGeom prst="rect">
            <a:avLst/>
          </a:prstGeom>
          <a:noFill/>
          <a:ln w="9525">
            <a:noFill/>
            <a:miter lim="800000"/>
            <a:headEnd/>
            <a:tailEnd/>
          </a:ln>
        </p:spPr>
      </p:pic>
      <p:sp>
        <p:nvSpPr>
          <p:cNvPr id="4" name="TextBox 3"/>
          <p:cNvSpPr txBox="1"/>
          <p:nvPr/>
        </p:nvSpPr>
        <p:spPr>
          <a:xfrm>
            <a:off x="4114800" y="457200"/>
            <a:ext cx="4419600" cy="5509200"/>
          </a:xfrm>
          <a:prstGeom prst="rect">
            <a:avLst/>
          </a:prstGeom>
          <a:noFill/>
        </p:spPr>
        <p:txBody>
          <a:bodyPr wrap="square" rtlCol="0">
            <a:spAutoFit/>
          </a:bodyPr>
          <a:lstStyle/>
          <a:p>
            <a:r>
              <a:rPr lang="en-US" sz="3200" dirty="0" smtClean="0"/>
              <a:t>It was inevitable after the work of Cavalieri, Fermat, Wallis, Barrow and others that the calculus should presently get itself organized as an autonomous discipline. Like a crystal being dropped into a saturated solution at a critical point. </a:t>
            </a:r>
            <a:endParaRPr lang="en-US" sz="3200" dirty="0"/>
          </a:p>
        </p:txBody>
      </p:sp>
      <p:sp>
        <p:nvSpPr>
          <p:cNvPr id="6" name="TextBox 5"/>
          <p:cNvSpPr txBox="1"/>
          <p:nvPr/>
        </p:nvSpPr>
        <p:spPr>
          <a:xfrm>
            <a:off x="533400" y="5791200"/>
            <a:ext cx="2658741" cy="646331"/>
          </a:xfrm>
          <a:prstGeom prst="rect">
            <a:avLst/>
          </a:prstGeom>
          <a:noFill/>
        </p:spPr>
        <p:txBody>
          <a:bodyPr wrap="none" rtlCol="0">
            <a:spAutoFit/>
          </a:bodyPr>
          <a:lstStyle/>
          <a:p>
            <a:r>
              <a:rPr lang="en-US" dirty="0" smtClean="0"/>
              <a:t>Mezzotint after a painting </a:t>
            </a:r>
          </a:p>
          <a:p>
            <a:r>
              <a:rPr lang="en-US" dirty="0" smtClean="0"/>
              <a:t>Of J. Vanderbank, 1725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4724400" cy="6400800"/>
          </a:xfrm>
        </p:spPr>
        <p:txBody>
          <a:bodyPr>
            <a:normAutofit lnSpcReduction="10000"/>
          </a:bodyPr>
          <a:lstStyle/>
          <a:p>
            <a:pPr>
              <a:buNone/>
            </a:pPr>
            <a:r>
              <a:rPr lang="en-US" dirty="0" smtClean="0"/>
              <a:t>	Leibniz was forever disentangling the genealogies of the semi-royal bastards whose descendants paid his generous wages, and proving with his unexcelled knowledge of the law their legitimate claims to duchies into which their careless ancestors had neglected to fornicate them.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486400" y="762000"/>
            <a:ext cx="3657600" cy="48068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by George Sarton,   1938</a:t>
            </a:r>
            <a:endParaRPr lang="en-US" dirty="0"/>
          </a:p>
        </p:txBody>
      </p:sp>
      <p:sp>
        <p:nvSpPr>
          <p:cNvPr id="3" name="Content Placeholder 2"/>
          <p:cNvSpPr>
            <a:spLocks noGrp="1"/>
          </p:cNvSpPr>
          <p:nvPr>
            <p:ph idx="1"/>
          </p:nvPr>
        </p:nvSpPr>
        <p:spPr>
          <a:xfrm>
            <a:off x="457200" y="1600200"/>
            <a:ext cx="4724400" cy="4525963"/>
          </a:xfrm>
        </p:spPr>
        <p:txBody>
          <a:bodyPr/>
          <a:lstStyle/>
          <a:p>
            <a:pPr>
              <a:buNone/>
            </a:pPr>
            <a:r>
              <a:rPr lang="en-US" dirty="0" smtClean="0"/>
              <a:t>	</a:t>
            </a:r>
          </a:p>
          <a:p>
            <a:pPr>
              <a:buNone/>
            </a:pPr>
            <a:endParaRPr lang="en-US" dirty="0" smtClean="0"/>
          </a:p>
          <a:p>
            <a:pPr>
              <a:buNone/>
            </a:pPr>
            <a:r>
              <a:rPr lang="en-US" dirty="0" smtClean="0"/>
              <a:t>	The most valuable parts [of the book] are . . . the mathematical remarks, drawn from his own rich experience. </a:t>
            </a:r>
          </a:p>
          <a:p>
            <a:endParaRPr lang="en-US" dirty="0" smtClean="0"/>
          </a:p>
          <a:p>
            <a:pPr>
              <a:buNone/>
            </a:pPr>
            <a:endParaRPr lang="en-US" dirty="0"/>
          </a:p>
        </p:txBody>
      </p:sp>
      <p:pic>
        <p:nvPicPr>
          <p:cNvPr id="55298" name="Picture 2" descr="http://www.sartonchair.ugent.be/index.php?id=37&amp;type=image"/>
          <p:cNvPicPr>
            <a:picLocks noChangeAspect="1" noChangeArrowheads="1"/>
          </p:cNvPicPr>
          <p:nvPr/>
        </p:nvPicPr>
        <p:blipFill>
          <a:blip r:embed="rId2" cstate="print"/>
          <a:srcRect/>
          <a:stretch>
            <a:fillRect/>
          </a:stretch>
        </p:blipFill>
        <p:spPr bwMode="auto">
          <a:xfrm>
            <a:off x="5410200" y="3124200"/>
            <a:ext cx="2743200" cy="2895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Eric Temple Bell,  1883 - 1960</a:t>
            </a:r>
            <a:endParaRPr lang="en-US" dirty="0"/>
          </a:p>
        </p:txBody>
      </p:sp>
      <p:sp>
        <p:nvSpPr>
          <p:cNvPr id="3" name="Content Placeholder 2"/>
          <p:cNvSpPr>
            <a:spLocks noGrp="1"/>
          </p:cNvSpPr>
          <p:nvPr>
            <p:ph idx="1"/>
          </p:nvPr>
        </p:nvSpPr>
        <p:spPr/>
        <p:txBody>
          <a:bodyPr/>
          <a:lstStyle/>
          <a:p>
            <a:r>
              <a:rPr lang="en-US" dirty="0" smtClean="0"/>
              <a:t>Published 1937</a:t>
            </a:r>
          </a:p>
          <a:p>
            <a:r>
              <a:rPr lang="en-US" dirty="0" smtClean="0"/>
              <a:t>Continuously in print</a:t>
            </a:r>
          </a:p>
          <a:p>
            <a:r>
              <a:rPr lang="en-US" dirty="0" smtClean="0"/>
              <a:t>Libraries have 4300 copies</a:t>
            </a:r>
          </a:p>
          <a:p>
            <a:r>
              <a:rPr lang="en-US" dirty="0" smtClean="0"/>
              <a:t>Received the gold medal of the Commonwealth Club of CA</a:t>
            </a:r>
          </a:p>
          <a:p>
            <a:r>
              <a:rPr lang="en-US" dirty="0" smtClean="0"/>
              <a:t>Title chosen by the publisher</a:t>
            </a:r>
          </a:p>
          <a:p>
            <a:r>
              <a:rPr lang="en-US" dirty="0" smtClean="0"/>
              <a:t>29 portraits in early editions</a:t>
            </a:r>
          </a:p>
        </p:txBody>
      </p:sp>
      <p:pic>
        <p:nvPicPr>
          <p:cNvPr id="26626" name="Picture 2" descr="book cover of &#10;&#10;Men of Mathematics &#10;&#10;by&#10;&#10;Eric Temple Bell"/>
          <p:cNvPicPr>
            <a:picLocks noChangeAspect="1" noChangeArrowheads="1"/>
          </p:cNvPicPr>
          <p:nvPr/>
        </p:nvPicPr>
        <p:blipFill>
          <a:blip r:embed="rId2" cstate="print"/>
          <a:srcRect/>
          <a:stretch>
            <a:fillRect/>
          </a:stretch>
        </p:blipFill>
        <p:spPr bwMode="auto">
          <a:xfrm>
            <a:off x="6276975" y="2333625"/>
            <a:ext cx="2867025" cy="45243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dirty="0" smtClean="0"/>
              <a:t>Gauss discovered Quadratic Reciprocity</a:t>
            </a:r>
            <a:endParaRPr lang="en-US" dirty="0"/>
          </a:p>
        </p:txBody>
      </p:sp>
      <p:sp>
        <p:nvSpPr>
          <p:cNvPr id="3" name="Content Placeholder 2"/>
          <p:cNvSpPr>
            <a:spLocks noGrp="1"/>
          </p:cNvSpPr>
          <p:nvPr>
            <p:ph idx="1"/>
          </p:nvPr>
        </p:nvSpPr>
        <p:spPr>
          <a:xfrm>
            <a:off x="304800" y="1600200"/>
            <a:ext cx="8534400" cy="4876800"/>
          </a:xfrm>
        </p:spPr>
        <p:txBody>
          <a:bodyPr>
            <a:normAutofit/>
          </a:bodyPr>
          <a:lstStyle/>
          <a:p>
            <a:r>
              <a:rPr lang="en-US" dirty="0" smtClean="0"/>
              <a:t>As this is quite simply stated we shall describe it. </a:t>
            </a:r>
          </a:p>
          <a:p>
            <a:r>
              <a:rPr lang="en-US" dirty="0" smtClean="0"/>
              <a:t>There is a beautiful “reciprocity “ between the </a:t>
            </a:r>
            <a:r>
              <a:rPr lang="en-US" i="1" dirty="0" smtClean="0"/>
              <a:t>pair</a:t>
            </a:r>
            <a:r>
              <a:rPr lang="en-US" dirty="0" smtClean="0"/>
              <a:t> of congruences </a:t>
            </a:r>
          </a:p>
          <a:p>
            <a:pPr>
              <a:buNone/>
            </a:pPr>
            <a:r>
              <a:rPr lang="en-US" dirty="0" smtClean="0"/>
              <a:t>		x</a:t>
            </a:r>
            <a:r>
              <a:rPr lang="en-US" baseline="30000" dirty="0" smtClean="0"/>
              <a:t>2</a:t>
            </a:r>
            <a:r>
              <a:rPr lang="en-US" dirty="0" smtClean="0"/>
              <a:t> </a:t>
            </a:r>
            <a:r>
              <a:rPr lang="en-US" dirty="0" smtClean="0">
                <a:latin typeface="Times New Roman"/>
                <a:cs typeface="Times New Roman"/>
              </a:rPr>
              <a:t>≡ q (mod p) and x</a:t>
            </a:r>
            <a:r>
              <a:rPr lang="en-US" baseline="30000" dirty="0" smtClean="0">
                <a:latin typeface="Times New Roman"/>
                <a:cs typeface="Times New Roman"/>
              </a:rPr>
              <a:t>2</a:t>
            </a:r>
            <a:r>
              <a:rPr lang="en-US" dirty="0" smtClean="0">
                <a:latin typeface="Times New Roman"/>
                <a:cs typeface="Times New Roman"/>
              </a:rPr>
              <a:t> ≡ p (mod q),</a:t>
            </a:r>
          </a:p>
          <a:p>
            <a:pPr>
              <a:buNone/>
            </a:pPr>
            <a:r>
              <a:rPr lang="en-US" dirty="0" smtClean="0">
                <a:latin typeface="Times New Roman"/>
                <a:cs typeface="Times New Roman"/>
              </a:rPr>
              <a:t>	where, . . . </a:t>
            </a:r>
          </a:p>
          <a:p>
            <a:r>
              <a:rPr lang="en-US" dirty="0" smtClean="0">
                <a:latin typeface="Times New Roman"/>
                <a:cs typeface="Times New Roman"/>
              </a:rPr>
              <a:t>Gauss turned it over and over in his mind for many years, seeking to find its taproot, until he had given six distinct proofs.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Reviewed by Lao G. </a:t>
            </a:r>
            <a:r>
              <a:rPr lang="en-US" dirty="0" smtClean="0"/>
              <a:t>Simons, </a:t>
            </a:r>
            <a:r>
              <a:rPr lang="en-US" dirty="0" smtClean="0"/>
              <a:t>1938</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The reader of </a:t>
            </a:r>
            <a:r>
              <a:rPr lang="en-US" i="1" dirty="0" smtClean="0"/>
              <a:t>Men of Mathematics</a:t>
            </a:r>
            <a:r>
              <a:rPr lang="en-US" dirty="0" smtClean="0"/>
              <a:t> lays down the book after a first reading with a feeling of profound satisfaction that here is a fascinating set of short stories.</a:t>
            </a:r>
          </a:p>
          <a:p>
            <a:endParaRPr lang="en-US" dirty="0" smtClean="0"/>
          </a:p>
          <a:p>
            <a:r>
              <a:rPr lang="en-US" dirty="0" smtClean="0"/>
              <a:t>This book may be read with appreciation by the intelligent layman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5943600" cy="6172200"/>
          </a:xfrm>
        </p:spPr>
        <p:txBody>
          <a:bodyPr>
            <a:normAutofit fontScale="92500" lnSpcReduction="10000"/>
          </a:bodyPr>
          <a:lstStyle/>
          <a:p>
            <a:pPr>
              <a:buNone/>
            </a:pPr>
            <a:r>
              <a:rPr lang="en-US" dirty="0" smtClean="0"/>
              <a:t>	</a:t>
            </a:r>
            <a:r>
              <a:rPr lang="en-US" dirty="0" smtClean="0">
                <a:latin typeface="Times New Roman" pitchFamily="18" charset="0"/>
                <a:cs typeface="Times New Roman" pitchFamily="18" charset="0"/>
              </a:rPr>
              <a:t>"Sonja's sex had got the better of her ambitions and she had been living happily with her husband.“</a:t>
            </a:r>
          </a:p>
          <a:p>
            <a:pPr algn="r">
              <a:buNone/>
            </a:pPr>
            <a:r>
              <a:rPr lang="en-US" dirty="0" smtClean="0">
                <a:latin typeface="Times New Roman" pitchFamily="18" charset="0"/>
                <a:cs typeface="Times New Roman" pitchFamily="18" charset="0"/>
              </a:rPr>
              <a:t>― Bell    </a:t>
            </a: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Spends undue amount of time discussing Kowalewski's sexual attributes and their effect on her mathematical colleagues and teachers, and little explaining her contributions to mathematics. </a:t>
            </a:r>
          </a:p>
          <a:p>
            <a:pPr algn="r">
              <a:buNone/>
            </a:pPr>
            <a:r>
              <a:rPr lang="en-US" dirty="0" smtClean="0">
                <a:latin typeface="Times New Roman" pitchFamily="18" charset="0"/>
                <a:cs typeface="Times New Roman" pitchFamily="18" charset="0"/>
              </a:rPr>
              <a:t>― An Amazon reviewer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943600" y="1371600"/>
            <a:ext cx="3505199" cy="40541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Reviewer Called Bell a Sexist</a:t>
            </a:r>
            <a:endParaRPr lang="en-US" dirty="0"/>
          </a:p>
        </p:txBody>
      </p:sp>
      <p:sp>
        <p:nvSpPr>
          <p:cNvPr id="3" name="Content Placeholder 2"/>
          <p:cNvSpPr>
            <a:spLocks noGrp="1"/>
          </p:cNvSpPr>
          <p:nvPr>
            <p:ph idx="1"/>
          </p:nvPr>
        </p:nvSpPr>
        <p:spPr>
          <a:xfrm>
            <a:off x="457200" y="2438400"/>
            <a:ext cx="8229600" cy="3733800"/>
          </a:xfrm>
        </p:spPr>
        <p:txBody>
          <a:bodyPr/>
          <a:lstStyle/>
          <a:p>
            <a:r>
              <a:rPr lang="en-US" dirty="0" smtClean="0"/>
              <a:t>The first citation of the word “sexist” in the OED was by Fulton J. Sheen in 1949</a:t>
            </a:r>
          </a:p>
          <a:p>
            <a:endParaRPr lang="en-US" dirty="0" smtClean="0"/>
          </a:p>
          <a:p>
            <a:r>
              <a:rPr lang="en-US" dirty="0" smtClean="0"/>
              <a:t>“In the Forties, I was a sexist like almost everyone else.’’              Benjamin Spock, 1989</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People complain about the errors, exaggerations, and prejudices in </a:t>
            </a:r>
            <a:r>
              <a:rPr lang="en-US" i="1" dirty="0" smtClean="0"/>
              <a:t>Men of Mathematics . . . </a:t>
            </a:r>
          </a:p>
          <a:p>
            <a:endParaRPr lang="en-US" i="1" dirty="0" smtClean="0"/>
          </a:p>
          <a:p>
            <a:r>
              <a:rPr lang="en-US" i="1" dirty="0" smtClean="0"/>
              <a:t>. . .   but have they read it?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 . . </a:t>
            </a:r>
            <a:endParaRPr lang="en-US" dirty="0"/>
          </a:p>
        </p:txBody>
      </p:sp>
      <p:sp>
        <p:nvSpPr>
          <p:cNvPr id="3" name="Content Placeholder 2"/>
          <p:cNvSpPr>
            <a:spLocks noGrp="1"/>
          </p:cNvSpPr>
          <p:nvPr>
            <p:ph idx="1"/>
          </p:nvPr>
        </p:nvSpPr>
        <p:spPr/>
        <p:txBody>
          <a:bodyPr/>
          <a:lstStyle/>
          <a:p>
            <a:r>
              <a:rPr lang="en-US" dirty="0" smtClean="0"/>
              <a:t>Sometimes Bell ignored his sources</a:t>
            </a:r>
          </a:p>
          <a:p>
            <a:r>
              <a:rPr lang="en-US" dirty="0" smtClean="0"/>
              <a:t>He simply made up some stories</a:t>
            </a:r>
          </a:p>
          <a:p>
            <a:r>
              <a:rPr lang="en-US" dirty="0" smtClean="0"/>
              <a:t>Today his prejudices show</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   And the Good</a:t>
            </a:r>
            <a:endParaRPr lang="en-US" dirty="0"/>
          </a:p>
        </p:txBody>
      </p:sp>
      <p:sp>
        <p:nvSpPr>
          <p:cNvPr id="3" name="Content Placeholder 2"/>
          <p:cNvSpPr>
            <a:spLocks noGrp="1"/>
          </p:cNvSpPr>
          <p:nvPr>
            <p:ph idx="1"/>
          </p:nvPr>
        </p:nvSpPr>
        <p:spPr/>
        <p:txBody>
          <a:bodyPr/>
          <a:lstStyle/>
          <a:p>
            <a:r>
              <a:rPr lang="en-US" dirty="0" smtClean="0"/>
              <a:t>Bell had read widely </a:t>
            </a:r>
          </a:p>
          <a:p>
            <a:r>
              <a:rPr lang="en-US" dirty="0" smtClean="0"/>
              <a:t>He mostly gave the right feel </a:t>
            </a:r>
          </a:p>
          <a:p>
            <a:r>
              <a:rPr lang="en-US" dirty="0" smtClean="0"/>
              <a:t>The book is captivating</a:t>
            </a:r>
          </a:p>
          <a:p>
            <a:r>
              <a:rPr lang="en-US" dirty="0" smtClean="0"/>
              <a:t>The book is inspiring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this Book to Young People</a:t>
            </a:r>
            <a:endParaRPr lang="en-US" dirty="0"/>
          </a:p>
        </p:txBody>
      </p:sp>
      <p:sp>
        <p:nvSpPr>
          <p:cNvPr id="3" name="Content Placeholder 2"/>
          <p:cNvSpPr>
            <a:spLocks noGrp="1"/>
          </p:cNvSpPr>
          <p:nvPr>
            <p:ph idx="1"/>
          </p:nvPr>
        </p:nvSpPr>
        <p:spPr/>
        <p:txBody>
          <a:bodyPr>
            <a:normAutofit lnSpcReduction="10000"/>
          </a:bodyPr>
          <a:lstStyle/>
          <a:p>
            <a:r>
              <a:rPr lang="en-US" dirty="0" smtClean="0"/>
              <a:t>They will enjoy reading it</a:t>
            </a:r>
          </a:p>
          <a:p>
            <a:endParaRPr lang="en-US" dirty="0" smtClean="0"/>
          </a:p>
          <a:p>
            <a:r>
              <a:rPr lang="en-US" dirty="0" smtClean="0"/>
              <a:t>They can learn from the books faults</a:t>
            </a:r>
          </a:p>
          <a:p>
            <a:endParaRPr lang="en-US" dirty="0" smtClean="0"/>
          </a:p>
          <a:p>
            <a:r>
              <a:rPr lang="en-US" dirty="0" smtClean="0"/>
              <a:t>There is no better book on this theme</a:t>
            </a:r>
          </a:p>
          <a:p>
            <a:endParaRPr lang="en-US" dirty="0" smtClean="0"/>
          </a:p>
          <a:p>
            <a:pPr algn="r">
              <a:buNone/>
            </a:pPr>
            <a:r>
              <a:rPr lang="en-US" dirty="0" smtClean="0"/>
              <a:t>					And now some examples of the book’s impact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43600"/>
            <a:ext cx="8229600" cy="579438"/>
          </a:xfrm>
        </p:spPr>
        <p:txBody>
          <a:bodyPr>
            <a:normAutofit fontScale="90000"/>
          </a:bodyPr>
          <a:lstStyle/>
          <a:p>
            <a:pPr algn="just"/>
            <a:r>
              <a:rPr lang="en-US" dirty="0" smtClean="0"/>
              <a:t>Julia Robinson, 1990. </a:t>
            </a:r>
            <a:endParaRPr lang="en-US" dirty="0"/>
          </a:p>
        </p:txBody>
      </p:sp>
      <p:sp>
        <p:nvSpPr>
          <p:cNvPr id="3" name="Content Placeholder 2"/>
          <p:cNvSpPr>
            <a:spLocks noGrp="1"/>
          </p:cNvSpPr>
          <p:nvPr>
            <p:ph idx="1"/>
          </p:nvPr>
        </p:nvSpPr>
        <p:spPr>
          <a:xfrm>
            <a:off x="457200" y="381001"/>
            <a:ext cx="8229600" cy="4419600"/>
          </a:xfrm>
        </p:spPr>
        <p:txBody>
          <a:bodyPr/>
          <a:lstStyle/>
          <a:p>
            <a:pPr>
              <a:buNone/>
            </a:pPr>
            <a:r>
              <a:rPr lang="en-US" dirty="0" smtClean="0"/>
              <a:t>	The only idea of real mathematics that I had came from </a:t>
            </a:r>
            <a:r>
              <a:rPr lang="en-US" i="1" dirty="0" smtClean="0"/>
              <a:t>Men of Mathematics</a:t>
            </a:r>
            <a:r>
              <a:rPr lang="en-US" dirty="0" smtClean="0"/>
              <a:t>. In it I got my first glimpse of mathematician per se. I cannot overemphasize the importance of such books for students like myself . . . I learned many interesting things from Bell’s book . . . I was especially excited by some theorems of number theory.  </a:t>
            </a:r>
            <a:endParaRPr lang="en-US" dirty="0"/>
          </a:p>
        </p:txBody>
      </p:sp>
      <p:pic>
        <p:nvPicPr>
          <p:cNvPr id="9218" name="Picture 2" descr="http://www.gap-system.org/~history/BigPictures/Robinson_Julia_3.jpeg"/>
          <p:cNvPicPr>
            <a:picLocks noChangeAspect="1" noChangeArrowheads="1"/>
          </p:cNvPicPr>
          <p:nvPr/>
        </p:nvPicPr>
        <p:blipFill>
          <a:blip r:embed="rId3" cstate="print"/>
          <a:srcRect/>
          <a:stretch>
            <a:fillRect/>
          </a:stretch>
        </p:blipFill>
        <p:spPr bwMode="auto">
          <a:xfrm>
            <a:off x="5943600" y="3962400"/>
            <a:ext cx="2735720" cy="2895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944562"/>
          </a:xfrm>
        </p:spPr>
        <p:txBody>
          <a:bodyPr/>
          <a:lstStyle/>
          <a:p>
            <a:r>
              <a:rPr lang="en-US" dirty="0" smtClean="0"/>
              <a:t>John Nash</a:t>
            </a:r>
            <a:endParaRPr lang="en-US" dirty="0"/>
          </a:p>
        </p:txBody>
      </p:sp>
      <p:sp>
        <p:nvSpPr>
          <p:cNvPr id="3" name="Content Placeholder 2"/>
          <p:cNvSpPr>
            <a:spLocks noGrp="1"/>
          </p:cNvSpPr>
          <p:nvPr>
            <p:ph idx="1"/>
          </p:nvPr>
        </p:nvSpPr>
        <p:spPr>
          <a:xfrm>
            <a:off x="0" y="1295400"/>
            <a:ext cx="6324600" cy="5334000"/>
          </a:xfrm>
        </p:spPr>
        <p:txBody>
          <a:bodyPr>
            <a:normAutofit fontScale="92500"/>
          </a:bodyPr>
          <a:lstStyle/>
          <a:p>
            <a:pPr>
              <a:buNone/>
            </a:pPr>
            <a:r>
              <a:rPr lang="en-US" dirty="0" smtClean="0"/>
              <a:t>	</a:t>
            </a:r>
            <a:r>
              <a:rPr lang="en-US" sz="4000" dirty="0" smtClean="0"/>
              <a:t>By the time I was a student in high school I was reading the classic "Men of Mathematics" by E. T. Bell and I remember succeeding in proving the classic Fermat theorem about an integer multiplied by itself p times where p is a prime.</a:t>
            </a:r>
            <a:r>
              <a:rPr lang="en-US" dirty="0" smtClean="0"/>
              <a:t/>
            </a:r>
            <a:br>
              <a:rPr lang="en-US" dirty="0" smtClean="0"/>
            </a:br>
            <a:endParaRPr lang="en-US" dirty="0"/>
          </a:p>
        </p:txBody>
      </p:sp>
      <p:pic>
        <p:nvPicPr>
          <p:cNvPr id="11266" name="Picture 2" descr="John Nash, Graduate Photo"/>
          <p:cNvPicPr>
            <a:picLocks noChangeAspect="1" noChangeArrowheads="1"/>
          </p:cNvPicPr>
          <p:nvPr/>
        </p:nvPicPr>
        <p:blipFill>
          <a:blip r:embed="rId3" cstate="print"/>
          <a:srcRect/>
          <a:stretch>
            <a:fillRect/>
          </a:stretch>
        </p:blipFill>
        <p:spPr bwMode="auto">
          <a:xfrm>
            <a:off x="7010400" y="457200"/>
            <a:ext cx="1562100" cy="2381250"/>
          </a:xfrm>
          <a:prstGeom prst="rect">
            <a:avLst/>
          </a:prstGeom>
          <a:noFill/>
        </p:spPr>
      </p:pic>
      <p:pic>
        <p:nvPicPr>
          <p:cNvPr id="11268" name="Picture 4" descr="http://t2.gstatic.com/images?q=tbn:4rN6vS09MwSHNM%3Ahttp://www.youngcarers.net.au/uploads/nash.jpg">
            <a:hlinkClick r:id="rId4"/>
          </p:cNvPr>
          <p:cNvPicPr>
            <a:picLocks noChangeAspect="1" noChangeArrowheads="1"/>
          </p:cNvPicPr>
          <p:nvPr/>
        </p:nvPicPr>
        <p:blipFill>
          <a:blip r:embed="rId5" cstate="print"/>
          <a:srcRect/>
          <a:stretch>
            <a:fillRect/>
          </a:stretch>
        </p:blipFill>
        <p:spPr bwMode="auto">
          <a:xfrm>
            <a:off x="7162800" y="4191000"/>
            <a:ext cx="1600200" cy="224443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Bell’s Education</a:t>
            </a:r>
            <a:endParaRPr lang="en-US" dirty="0"/>
          </a:p>
        </p:txBody>
      </p:sp>
      <p:sp>
        <p:nvSpPr>
          <p:cNvPr id="3" name="Content Placeholder 2"/>
          <p:cNvSpPr>
            <a:spLocks noGrp="1"/>
          </p:cNvSpPr>
          <p:nvPr>
            <p:ph idx="1"/>
          </p:nvPr>
        </p:nvSpPr>
        <p:spPr/>
        <p:txBody>
          <a:bodyPr>
            <a:normAutofit/>
          </a:bodyPr>
          <a:lstStyle/>
          <a:p>
            <a:r>
              <a:rPr lang="en-US" dirty="0" smtClean="0"/>
              <a:t>AB, honors, Stanford, 1904</a:t>
            </a:r>
          </a:p>
          <a:p>
            <a:pPr lvl="2"/>
            <a:r>
              <a:rPr lang="en-US" dirty="0" smtClean="0"/>
              <a:t>2 years</a:t>
            </a:r>
          </a:p>
          <a:p>
            <a:r>
              <a:rPr lang="en-US" dirty="0" smtClean="0"/>
              <a:t>AM, Washington, 1908</a:t>
            </a:r>
          </a:p>
          <a:p>
            <a:pPr lvl="2"/>
            <a:r>
              <a:rPr lang="en-US" dirty="0" smtClean="0"/>
              <a:t>1 year</a:t>
            </a:r>
          </a:p>
          <a:p>
            <a:r>
              <a:rPr lang="en-US" dirty="0" smtClean="0"/>
              <a:t>Ph.D., Columbia, 1912</a:t>
            </a:r>
          </a:p>
          <a:p>
            <a:pPr lvl="2"/>
            <a:r>
              <a:rPr lang="en-US" dirty="0" smtClean="0"/>
              <a:t>1 year</a:t>
            </a:r>
          </a:p>
          <a:p>
            <a:pPr>
              <a:buNone/>
            </a:pPr>
            <a:r>
              <a:rPr lang="en-US" sz="1700" dirty="0" smtClean="0">
                <a:latin typeface="Consolas" pitchFamily="49" charset="0"/>
                <a:ea typeface="Calibri" pitchFamily="34" charset="0"/>
                <a:cs typeface="Times New Roman" pitchFamily="18" charset="0"/>
              </a:rPr>
              <a:t> </a:t>
            </a:r>
          </a:p>
        </p:txBody>
      </p:sp>
      <p:pic>
        <p:nvPicPr>
          <p:cNvPr id="5" name="Picture 4" descr="http://www-history.mcs.st-and.ac.uk/BigPictures/Bell_3.jpeg"/>
          <p:cNvPicPr>
            <a:picLocks noChangeAspect="1" noChangeArrowheads="1"/>
          </p:cNvPicPr>
          <p:nvPr/>
        </p:nvPicPr>
        <p:blipFill>
          <a:blip r:embed="rId2" cstate="print"/>
          <a:srcRect/>
          <a:stretch>
            <a:fillRect/>
          </a:stretch>
        </p:blipFill>
        <p:spPr bwMode="auto">
          <a:xfrm>
            <a:off x="5791200" y="2514600"/>
            <a:ext cx="2362200" cy="31051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1"/>
            <a:ext cx="8229600" cy="2971800"/>
          </a:xfrm>
        </p:spPr>
        <p:txBody>
          <a:bodyPr/>
          <a:lstStyle/>
          <a:p>
            <a:pPr>
              <a:buNone/>
            </a:pPr>
            <a:r>
              <a:rPr lang="en-US" dirty="0" smtClean="0"/>
              <a:t>	My family has produced several mathematicians, but I am not one of them. However, this book is extremely interesting </a:t>
            </a:r>
            <a:r>
              <a:rPr lang="en-US" dirty="0" smtClean="0">
                <a:latin typeface="Times New Roman"/>
                <a:cs typeface="Times New Roman"/>
              </a:rPr>
              <a:t>―</a:t>
            </a:r>
            <a:r>
              <a:rPr lang="en-US" dirty="0" smtClean="0"/>
              <a:t> just do as I did and skim right over the math. </a:t>
            </a:r>
          </a:p>
          <a:p>
            <a:pPr algn="r"/>
            <a:r>
              <a:rPr lang="en-US" dirty="0" smtClean="0"/>
              <a:t>Florence Ogg Smith (in an Amazon review)</a:t>
            </a:r>
            <a:endParaRPr lang="en-US" dirty="0"/>
          </a:p>
        </p:txBody>
      </p:sp>
      <p:pic>
        <p:nvPicPr>
          <p:cNvPr id="6" name="Picture 2" descr="C:\Users\AF4993\Desktop\FrankOgg.jpg"/>
          <p:cNvPicPr>
            <a:picLocks noChangeAspect="1" noChangeArrowheads="1"/>
          </p:cNvPicPr>
          <p:nvPr/>
        </p:nvPicPr>
        <p:blipFill>
          <a:blip r:embed="rId2" cstate="print"/>
          <a:srcRect/>
          <a:stretch>
            <a:fillRect/>
          </a:stretch>
        </p:blipFill>
        <p:spPr bwMode="auto">
          <a:xfrm>
            <a:off x="0" y="3456432"/>
            <a:ext cx="1938528" cy="3401568"/>
          </a:xfrm>
          <a:prstGeom prst="rect">
            <a:avLst/>
          </a:prstGeom>
          <a:noFill/>
        </p:spPr>
      </p:pic>
      <p:pic>
        <p:nvPicPr>
          <p:cNvPr id="1028" name="Picture 4" descr="Ogg_2009.jpg"/>
          <p:cNvPicPr>
            <a:picLocks noChangeAspect="1" noChangeArrowheads="1"/>
          </p:cNvPicPr>
          <p:nvPr/>
        </p:nvPicPr>
        <p:blipFill>
          <a:blip r:embed="rId3" cstate="print"/>
          <a:srcRect/>
          <a:stretch>
            <a:fillRect/>
          </a:stretch>
        </p:blipFill>
        <p:spPr bwMode="auto">
          <a:xfrm>
            <a:off x="5214620" y="3657600"/>
            <a:ext cx="3929380" cy="3200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Problem</a:t>
            </a:r>
            <a:endParaRPr lang="en-US" dirty="0"/>
          </a:p>
        </p:txBody>
      </p:sp>
      <p:sp>
        <p:nvSpPr>
          <p:cNvPr id="3" name="Content Placeholder 2"/>
          <p:cNvSpPr>
            <a:spLocks noGrp="1"/>
          </p:cNvSpPr>
          <p:nvPr>
            <p:ph idx="1"/>
          </p:nvPr>
        </p:nvSpPr>
        <p:spPr>
          <a:xfrm>
            <a:off x="457200" y="1600200"/>
            <a:ext cx="6172200" cy="4525963"/>
          </a:xfrm>
        </p:spPr>
        <p:txBody>
          <a:bodyPr>
            <a:normAutofit lnSpcReduction="10000"/>
          </a:bodyPr>
          <a:lstStyle/>
          <a:p>
            <a:r>
              <a:rPr lang="en-US" dirty="0" smtClean="0"/>
              <a:t>This expository book was almost finished when Bell died on December 20, 1960</a:t>
            </a:r>
          </a:p>
          <a:p>
            <a:endParaRPr lang="en-US" dirty="0" smtClean="0"/>
          </a:p>
          <a:p>
            <a:r>
              <a:rPr lang="en-US" dirty="0" smtClean="0"/>
              <a:t>D. H. Lehmer wrote the last chapter</a:t>
            </a:r>
          </a:p>
          <a:p>
            <a:endParaRPr lang="en-US" dirty="0" smtClean="0"/>
          </a:p>
          <a:p>
            <a:r>
              <a:rPr lang="en-US" dirty="0" smtClean="0"/>
              <a:t>Shortly it inspired a ten-year-old named Andrew Wiles</a:t>
            </a:r>
          </a:p>
        </p:txBody>
      </p:sp>
      <p:pic>
        <p:nvPicPr>
          <p:cNvPr id="4" name="Picture 2" descr="http://t3.gstatic.com/images?q=tbn:0x87EH3KWcLNBM:http://140.128.17.1/mkuo/%E6%95%B8%E5%AD%B8%E5%AE%B6%E7%9A%84%E5%B0%8F%E6%95%85%E4%BA%8B/IV/19/pic/Bell/Bell1.jpg">
            <a:hlinkClick r:id="rId2"/>
          </p:cNvPr>
          <p:cNvPicPr>
            <a:picLocks noChangeAspect="1" noChangeArrowheads="1"/>
          </p:cNvPicPr>
          <p:nvPr/>
        </p:nvPicPr>
        <p:blipFill>
          <a:blip r:embed="rId3" cstate="print"/>
          <a:srcRect/>
          <a:stretch>
            <a:fillRect/>
          </a:stretch>
        </p:blipFill>
        <p:spPr bwMode="auto">
          <a:xfrm>
            <a:off x="6705600" y="2286000"/>
            <a:ext cx="2438400" cy="296630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pPr lvl="0">
              <a:buNone/>
            </a:pPr>
            <a:r>
              <a:rPr lang="en-US" sz="4800" b="1" dirty="0" smtClean="0">
                <a:latin typeface="Consolas" pitchFamily="49" charset="0"/>
                <a:ea typeface="Calibri" pitchFamily="34" charset="0"/>
                <a:cs typeface="Times New Roman" pitchFamily="18" charset="0"/>
              </a:rPr>
              <a:t>	Read Bell! </a:t>
            </a:r>
          </a:p>
          <a:p>
            <a:pPr lvl="0">
              <a:buNone/>
            </a:pPr>
            <a:r>
              <a:rPr lang="en-US" sz="4800" b="1" dirty="0" smtClean="0">
                <a:latin typeface="Consolas" pitchFamily="49" charset="0"/>
                <a:ea typeface="Calibri" pitchFamily="34" charset="0"/>
                <a:cs typeface="Times New Roman" pitchFamily="18" charset="0"/>
              </a:rPr>
              <a:t>	Read Bell! </a:t>
            </a:r>
          </a:p>
          <a:p>
            <a:pPr lvl="0">
              <a:buNone/>
            </a:pPr>
            <a:r>
              <a:rPr lang="en-US" sz="4800" b="1" dirty="0" smtClean="0">
                <a:latin typeface="Consolas" pitchFamily="49" charset="0"/>
                <a:ea typeface="Calibri" pitchFamily="34" charset="0"/>
                <a:cs typeface="Times New Roman" pitchFamily="18" charset="0"/>
              </a:rPr>
              <a:t>	He is the </a:t>
            </a:r>
          </a:p>
          <a:p>
            <a:pPr lvl="0">
              <a:buNone/>
            </a:pPr>
            <a:r>
              <a:rPr lang="en-US" sz="4800" b="1" dirty="0" smtClean="0">
                <a:latin typeface="Consolas" pitchFamily="49" charset="0"/>
                <a:ea typeface="Calibri" pitchFamily="34" charset="0"/>
                <a:cs typeface="Times New Roman" pitchFamily="18" charset="0"/>
              </a:rPr>
              <a:t>	inspiration of us all!</a:t>
            </a:r>
            <a:endParaRPr lang="en-US" sz="4800" b="1"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Career</a:t>
            </a:r>
            <a:endParaRPr lang="en-US" dirty="0"/>
          </a:p>
        </p:txBody>
      </p:sp>
      <p:sp>
        <p:nvSpPr>
          <p:cNvPr id="3" name="Content Placeholder 2"/>
          <p:cNvSpPr>
            <a:spLocks noGrp="1"/>
          </p:cNvSpPr>
          <p:nvPr>
            <p:ph idx="1"/>
          </p:nvPr>
        </p:nvSpPr>
        <p:spPr>
          <a:xfrm>
            <a:off x="304800" y="1600200"/>
            <a:ext cx="8686800" cy="4525963"/>
          </a:xfrm>
        </p:spPr>
        <p:txBody>
          <a:bodyPr/>
          <a:lstStyle/>
          <a:p>
            <a:endParaRPr lang="en-US" dirty="0" smtClean="0"/>
          </a:p>
          <a:p>
            <a:r>
              <a:rPr lang="en-US" dirty="0" smtClean="0"/>
              <a:t>HS in San Francisco, 1904 – 1907</a:t>
            </a:r>
          </a:p>
          <a:p>
            <a:r>
              <a:rPr lang="en-US" dirty="0" smtClean="0"/>
              <a:t>Yreka High School, 1909 – 1911</a:t>
            </a:r>
          </a:p>
          <a:p>
            <a:r>
              <a:rPr lang="en-US" dirty="0" smtClean="0"/>
              <a:t>University of Washington,  1912 – 1926</a:t>
            </a:r>
          </a:p>
          <a:p>
            <a:r>
              <a:rPr lang="en-US" dirty="0" smtClean="0"/>
              <a:t>California Institute of Technology,  1926 – 1953</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1752600"/>
          </a:xfrm>
        </p:spPr>
        <p:txBody>
          <a:bodyPr/>
          <a:lstStyle/>
          <a:p>
            <a:pPr>
              <a:buNone/>
            </a:pPr>
            <a:r>
              <a:rPr lang="en-US" dirty="0" smtClean="0"/>
              <a:t>	When Bell retired in 1953, he was given a copy of the </a:t>
            </a:r>
            <a:r>
              <a:rPr lang="en-US" i="1" dirty="0" smtClean="0"/>
              <a:t>Arithmetica of Diophantus</a:t>
            </a:r>
            <a:r>
              <a:rPr lang="en-US" dirty="0" smtClean="0"/>
              <a:t> (1670) signed by many men and women. </a:t>
            </a:r>
          </a:p>
        </p:txBody>
      </p:sp>
      <p:pic>
        <p:nvPicPr>
          <p:cNvPr id="3074" name="Picture 2"/>
          <p:cNvPicPr>
            <a:picLocks noChangeAspect="1" noChangeArrowheads="1"/>
          </p:cNvPicPr>
          <p:nvPr/>
        </p:nvPicPr>
        <p:blipFill>
          <a:blip r:embed="rId2" cstate="print"/>
          <a:srcRect/>
          <a:stretch>
            <a:fillRect/>
          </a:stretch>
        </p:blipFill>
        <p:spPr bwMode="auto">
          <a:xfrm>
            <a:off x="4952999" y="2514600"/>
            <a:ext cx="3352801" cy="4140462"/>
          </a:xfrm>
          <a:prstGeom prst="rect">
            <a:avLst/>
          </a:prstGeom>
          <a:noFill/>
          <a:ln w="9525">
            <a:noFill/>
            <a:miter lim="800000"/>
            <a:headEnd/>
            <a:tailEnd/>
          </a:ln>
        </p:spPr>
      </p:pic>
      <p:pic>
        <p:nvPicPr>
          <p:cNvPr id="5" name="Picture 6" descr="http://www-history.mcs.st-and.ac.uk/BigPictures/Bell_4.jpeg"/>
          <p:cNvPicPr>
            <a:picLocks noChangeAspect="1" noChangeArrowheads="1"/>
          </p:cNvPicPr>
          <p:nvPr/>
        </p:nvPicPr>
        <p:blipFill>
          <a:blip r:embed="rId3" cstate="print"/>
          <a:srcRect/>
          <a:stretch>
            <a:fillRect/>
          </a:stretch>
        </p:blipFill>
        <p:spPr bwMode="auto">
          <a:xfrm>
            <a:off x="0" y="2322320"/>
            <a:ext cx="3733800" cy="42118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Bell’s Research Mathematics</a:t>
            </a:r>
            <a:endParaRPr lang="en-US" dirty="0"/>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US" dirty="0" smtClean="0">
                <a:latin typeface="Times New Roman" pitchFamily="18" charset="0"/>
                <a:cs typeface="Times New Roman" pitchFamily="18" charset="0"/>
              </a:rPr>
              <a:t>Arithmetical functions ― 35 papers</a:t>
            </a:r>
          </a:p>
          <a:p>
            <a:r>
              <a:rPr lang="en-US" dirty="0" smtClean="0">
                <a:latin typeface="Times New Roman" pitchFamily="18" charset="0"/>
                <a:cs typeface="Times New Roman" pitchFamily="18" charset="0"/>
              </a:rPr>
              <a:t>Arithmetical paraphrases ― 80</a:t>
            </a:r>
          </a:p>
          <a:p>
            <a:r>
              <a:rPr lang="en-US" dirty="0" smtClean="0">
                <a:latin typeface="Times New Roman" pitchFamily="18" charset="0"/>
                <a:cs typeface="Times New Roman" pitchFamily="18" charset="0"/>
              </a:rPr>
              <a:t>Bell numbers and polynomials ― 30</a:t>
            </a:r>
          </a:p>
          <a:p>
            <a:r>
              <a:rPr lang="en-US" dirty="0" smtClean="0">
                <a:latin typeface="Times New Roman" pitchFamily="18" charset="0"/>
                <a:cs typeface="Times New Roman" pitchFamily="18" charset="0"/>
              </a:rPr>
              <a:t>Diophantine analysis ― 30</a:t>
            </a:r>
          </a:p>
          <a:p>
            <a:r>
              <a:rPr lang="en-US" dirty="0" smtClean="0">
                <a:latin typeface="Times New Roman" pitchFamily="18" charset="0"/>
                <a:cs typeface="Times New Roman" pitchFamily="18" charset="0"/>
              </a:rPr>
              <a:t>Miscellaneous ― 40</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215 publications.</a:t>
            </a:r>
          </a:p>
          <a:p>
            <a:r>
              <a:rPr lang="en-US" dirty="0" smtClean="0">
                <a:latin typeface="Times New Roman" pitchFamily="18" charset="0"/>
                <a:cs typeface="Times New Roman" pitchFamily="18" charset="0"/>
              </a:rPr>
              <a:t>88 papers listed in MathSciNet</a:t>
            </a:r>
          </a:p>
          <a:p>
            <a:pPr lvl="2"/>
            <a:r>
              <a:rPr lang="en-US" dirty="0" smtClean="0">
                <a:latin typeface="Times New Roman" pitchFamily="18" charset="0"/>
                <a:cs typeface="Times New Roman" pitchFamily="18" charset="0"/>
              </a:rPr>
              <a:t>Only 1% of mathematicians have published this much </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a:t>
            </a:r>
            <a:endParaRPr lang="en-US" dirty="0"/>
          </a:p>
        </p:txBody>
      </p:sp>
      <p:sp>
        <p:nvSpPr>
          <p:cNvPr id="3" name="Content Placeholder 2"/>
          <p:cNvSpPr>
            <a:spLocks noGrp="1"/>
          </p:cNvSpPr>
          <p:nvPr>
            <p:ph idx="1"/>
          </p:nvPr>
        </p:nvSpPr>
        <p:spPr/>
        <p:txBody>
          <a:bodyPr/>
          <a:lstStyle/>
          <a:p>
            <a:r>
              <a:rPr lang="en-US" dirty="0" smtClean="0"/>
              <a:t>B</a:t>
            </a:r>
            <a:r>
              <a:rPr lang="en-US" dirty="0" smtClean="0">
                <a:latin typeface="Times New Roman"/>
                <a:cs typeface="Times New Roman"/>
              </a:rPr>
              <a:t>ôcher Prize,  1926</a:t>
            </a:r>
          </a:p>
          <a:p>
            <a:r>
              <a:rPr lang="en-US" dirty="0" smtClean="0">
                <a:latin typeface="Times New Roman"/>
                <a:cs typeface="Times New Roman"/>
              </a:rPr>
              <a:t>National Academy of Sciences</a:t>
            </a:r>
          </a:p>
          <a:p>
            <a:r>
              <a:rPr lang="en-US" dirty="0" smtClean="0">
                <a:latin typeface="Times New Roman"/>
                <a:cs typeface="Times New Roman"/>
              </a:rPr>
              <a:t>AMS Colloquium lectures,  1927</a:t>
            </a:r>
          </a:p>
          <a:p>
            <a:r>
              <a:rPr lang="en-US" dirty="0" smtClean="0">
                <a:latin typeface="Times New Roman"/>
                <a:cs typeface="Times New Roman"/>
              </a:rPr>
              <a:t>President of the MAA,  1931 </a:t>
            </a:r>
            <a:r>
              <a:rPr lang="en-US" dirty="0" smtClean="0"/>
              <a:t>– 1933</a:t>
            </a:r>
          </a:p>
          <a:p>
            <a:endParaRPr lang="en-US" dirty="0" smtClean="0">
              <a:latin typeface="Times New Roman"/>
              <a:cs typeface="Times New Roman"/>
            </a:endParaRPr>
          </a:p>
          <a:p>
            <a:r>
              <a:rPr lang="en-US" dirty="0" smtClean="0">
                <a:latin typeface="Times New Roman"/>
                <a:cs typeface="Times New Roman"/>
              </a:rPr>
              <a:t>VP   AMS</a:t>
            </a:r>
          </a:p>
          <a:p>
            <a:r>
              <a:rPr lang="en-US" dirty="0" smtClean="0">
                <a:latin typeface="Times New Roman"/>
                <a:cs typeface="Times New Roman"/>
              </a:rPr>
              <a:t>VP   AAAS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popularizations </a:t>
            </a:r>
            <a:endParaRPr lang="en-US" dirty="0"/>
          </a:p>
        </p:txBody>
      </p:sp>
      <p:sp>
        <p:nvSpPr>
          <p:cNvPr id="3" name="Content Placeholder 2"/>
          <p:cNvSpPr>
            <a:spLocks noGrp="1"/>
          </p:cNvSpPr>
          <p:nvPr>
            <p:ph idx="1"/>
          </p:nvPr>
        </p:nvSpPr>
        <p:spPr>
          <a:xfrm>
            <a:off x="457200" y="1600200"/>
            <a:ext cx="8458200" cy="4525963"/>
          </a:xfrm>
        </p:spPr>
        <p:txBody>
          <a:bodyPr>
            <a:normAutofit fontScale="77500" lnSpcReduction="20000"/>
          </a:bodyPr>
          <a:lstStyle/>
          <a:p>
            <a:r>
              <a:rPr lang="en-US" i="1" dirty="0" smtClean="0"/>
              <a:t>Debunking Science, 1930</a:t>
            </a:r>
          </a:p>
          <a:p>
            <a:r>
              <a:rPr lang="en-US" i="1" dirty="0" smtClean="0"/>
              <a:t>The Queen of the Sciences, 1931</a:t>
            </a:r>
          </a:p>
          <a:p>
            <a:r>
              <a:rPr lang="en-US" i="1" dirty="0" smtClean="0"/>
              <a:t>Numerology, 1933</a:t>
            </a:r>
          </a:p>
          <a:p>
            <a:r>
              <a:rPr lang="en-US" i="1" dirty="0" smtClean="0"/>
              <a:t>The Search for Truth, 1934</a:t>
            </a:r>
          </a:p>
          <a:p>
            <a:r>
              <a:rPr lang="en-US" i="1" dirty="0" smtClean="0"/>
              <a:t>The Handmaiden of the sciences (1937)</a:t>
            </a:r>
          </a:p>
          <a:p>
            <a:r>
              <a:rPr lang="en-US" sz="3600" b="1" i="1" dirty="0" smtClean="0"/>
              <a:t>Men of Mathematics</a:t>
            </a:r>
            <a:r>
              <a:rPr lang="en-US" sz="3600" i="1" dirty="0" smtClean="0"/>
              <a:t>, 1937</a:t>
            </a:r>
          </a:p>
          <a:p>
            <a:r>
              <a:rPr lang="en-US" i="1" dirty="0" smtClean="0"/>
              <a:t>Man and His Lifebelts, 1938</a:t>
            </a:r>
          </a:p>
          <a:p>
            <a:r>
              <a:rPr lang="en-US" sz="3600" b="1" i="1" dirty="0" smtClean="0"/>
              <a:t>The Development of Mathematics</a:t>
            </a:r>
            <a:r>
              <a:rPr lang="en-US" sz="3600" i="1" dirty="0" smtClean="0"/>
              <a:t>, 1945</a:t>
            </a:r>
          </a:p>
          <a:p>
            <a:r>
              <a:rPr lang="en-US" i="1" dirty="0" smtClean="0"/>
              <a:t>The Magic of Numbers, 1946</a:t>
            </a:r>
          </a:p>
          <a:p>
            <a:r>
              <a:rPr lang="en-US" i="1" dirty="0" smtClean="0"/>
              <a:t>Mathematics: Queen and Servant of Science, 1951 </a:t>
            </a:r>
          </a:p>
          <a:p>
            <a:r>
              <a:rPr lang="en-US" i="1" dirty="0" smtClean="0"/>
              <a:t>The Last Problem, 1961</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17 Science Fiction Books by John Taine </a:t>
            </a:r>
            <a:endParaRPr lang="en-US" dirty="0"/>
          </a:p>
        </p:txBody>
      </p:sp>
      <p:sp>
        <p:nvSpPr>
          <p:cNvPr id="3" name="Content Placeholder 2"/>
          <p:cNvSpPr>
            <a:spLocks noGrp="1"/>
          </p:cNvSpPr>
          <p:nvPr>
            <p:ph idx="1"/>
          </p:nvPr>
        </p:nvSpPr>
        <p:spPr>
          <a:xfrm>
            <a:off x="304800" y="1600200"/>
            <a:ext cx="8382000" cy="5257800"/>
          </a:xfrm>
        </p:spPr>
        <p:txBody>
          <a:bodyPr>
            <a:normAutofit fontScale="70000" lnSpcReduction="20000"/>
          </a:bodyPr>
          <a:lstStyle/>
          <a:p>
            <a:r>
              <a:rPr lang="en-US" i="1" dirty="0" smtClean="0"/>
              <a:t>The Purple Sapphire (1924) </a:t>
            </a:r>
          </a:p>
          <a:p>
            <a:r>
              <a:rPr lang="en-US" i="1" dirty="0" smtClean="0"/>
              <a:t>The Gold Tooth (1927) </a:t>
            </a:r>
          </a:p>
          <a:p>
            <a:r>
              <a:rPr lang="en-US" i="1" dirty="0" smtClean="0"/>
              <a:t>Quayle's Invention (1927) </a:t>
            </a:r>
          </a:p>
          <a:p>
            <a:r>
              <a:rPr lang="en-US" i="1" dirty="0" smtClean="0"/>
              <a:t>Green Fire (1928) </a:t>
            </a:r>
          </a:p>
          <a:p>
            <a:r>
              <a:rPr lang="en-US" i="1" dirty="0" smtClean="0"/>
              <a:t>The Greatest Adventure (1929) </a:t>
            </a:r>
          </a:p>
          <a:p>
            <a:r>
              <a:rPr lang="en-US" i="1" dirty="0" smtClean="0"/>
              <a:t>The Iron Star (1930) </a:t>
            </a:r>
          </a:p>
          <a:p>
            <a:r>
              <a:rPr lang="en-US" i="1" dirty="0" smtClean="0"/>
              <a:t>The Time Stream (1931) </a:t>
            </a:r>
          </a:p>
          <a:p>
            <a:r>
              <a:rPr lang="en-US" i="1" dirty="0" smtClean="0"/>
              <a:t>Seeds of Life (1931) </a:t>
            </a:r>
          </a:p>
          <a:p>
            <a:r>
              <a:rPr lang="en-US" i="1" dirty="0" smtClean="0"/>
              <a:t>Before the Dawn (1934) </a:t>
            </a:r>
          </a:p>
          <a:p>
            <a:r>
              <a:rPr lang="en-US" i="1" dirty="0" smtClean="0"/>
              <a:t>The Time Stream (1946)</a:t>
            </a:r>
          </a:p>
          <a:p>
            <a:r>
              <a:rPr lang="en-US" i="1" dirty="0" smtClean="0"/>
              <a:t>The Forbidden Garden (1947) </a:t>
            </a:r>
          </a:p>
          <a:p>
            <a:r>
              <a:rPr lang="en-US" i="1" dirty="0" smtClean="0"/>
              <a:t>The Cosmic Geoids  (1949) </a:t>
            </a:r>
          </a:p>
          <a:p>
            <a:r>
              <a:rPr lang="en-US" i="1" dirty="0" smtClean="0"/>
              <a:t>The Crystal Horde (1952) </a:t>
            </a:r>
          </a:p>
          <a:p>
            <a:r>
              <a:rPr lang="en-US" i="1" dirty="0" smtClean="0"/>
              <a:t>G.O.G. 666 (1954) </a:t>
            </a:r>
          </a:p>
        </p:txBody>
      </p:sp>
      <p:pic>
        <p:nvPicPr>
          <p:cNvPr id="4" name="Picture 4" descr="Gog 666.jpg">
            <a:hlinkClick r:id="rId2"/>
          </p:cNvPr>
          <p:cNvPicPr>
            <a:picLocks noChangeAspect="1" noChangeArrowheads="1"/>
          </p:cNvPicPr>
          <p:nvPr/>
        </p:nvPicPr>
        <p:blipFill>
          <a:blip r:embed="rId3" cstate="print"/>
          <a:srcRect/>
          <a:stretch>
            <a:fillRect/>
          </a:stretch>
        </p:blipFill>
        <p:spPr bwMode="auto">
          <a:xfrm>
            <a:off x="7315200" y="4393691"/>
            <a:ext cx="1676400" cy="2464309"/>
          </a:xfrm>
          <a:prstGeom prst="rect">
            <a:avLst/>
          </a:prstGeom>
          <a:noFill/>
        </p:spPr>
      </p:pic>
      <p:pic>
        <p:nvPicPr>
          <p:cNvPr id="5" name="Picture 6" descr="http://upload.wikimedia.org/wikipedia/en/0/03/Forbidden_garden.jpg"/>
          <p:cNvPicPr>
            <a:picLocks noChangeAspect="1" noChangeArrowheads="1"/>
          </p:cNvPicPr>
          <p:nvPr/>
        </p:nvPicPr>
        <p:blipFill>
          <a:blip r:embed="rId4" cstate="print"/>
          <a:srcRect/>
          <a:stretch>
            <a:fillRect/>
          </a:stretch>
        </p:blipFill>
        <p:spPr bwMode="auto">
          <a:xfrm>
            <a:off x="4343400" y="4505325"/>
            <a:ext cx="1639495" cy="2352675"/>
          </a:xfrm>
          <a:prstGeom prst="rect">
            <a:avLst/>
          </a:prstGeom>
          <a:noFill/>
        </p:spPr>
      </p:pic>
      <p:pic>
        <p:nvPicPr>
          <p:cNvPr id="6" name="Picture 10" descr="Iron star.jpg">
            <a:hlinkClick r:id="rId5"/>
          </p:cNvPr>
          <p:cNvPicPr>
            <a:picLocks noChangeAspect="1" noChangeArrowheads="1"/>
          </p:cNvPicPr>
          <p:nvPr/>
        </p:nvPicPr>
        <p:blipFill>
          <a:blip r:embed="rId6" cstate="print"/>
          <a:srcRect/>
          <a:stretch>
            <a:fillRect/>
          </a:stretch>
        </p:blipFill>
        <p:spPr bwMode="auto">
          <a:xfrm>
            <a:off x="4419600" y="1219200"/>
            <a:ext cx="1728247" cy="2514600"/>
          </a:xfrm>
          <a:prstGeom prst="rect">
            <a:avLst/>
          </a:prstGeom>
          <a:noFill/>
        </p:spPr>
      </p:pic>
      <p:pic>
        <p:nvPicPr>
          <p:cNvPr id="7" name="Picture 12" descr="Time stream.jpg">
            <a:hlinkClick r:id="rId7"/>
          </p:cNvPr>
          <p:cNvPicPr>
            <a:picLocks noChangeAspect="1" noChangeArrowheads="1"/>
          </p:cNvPicPr>
          <p:nvPr/>
        </p:nvPicPr>
        <p:blipFill>
          <a:blip r:embed="rId8" cstate="print"/>
          <a:srcRect/>
          <a:stretch>
            <a:fillRect/>
          </a:stretch>
        </p:blipFill>
        <p:spPr bwMode="auto">
          <a:xfrm>
            <a:off x="7239000" y="1295400"/>
            <a:ext cx="1600200" cy="2296288"/>
          </a:xfrm>
          <a:prstGeom prst="rect">
            <a:avLst/>
          </a:prstGeom>
          <a:noFill/>
        </p:spPr>
      </p:pic>
      <p:pic>
        <p:nvPicPr>
          <p:cNvPr id="8" name="Picture 2" descr="Green fire.jpg">
            <a:hlinkClick r:id="rId9"/>
          </p:cNvPr>
          <p:cNvPicPr>
            <a:picLocks noChangeAspect="1" noChangeArrowheads="1"/>
          </p:cNvPicPr>
          <p:nvPr/>
        </p:nvPicPr>
        <p:blipFill>
          <a:blip r:embed="rId10" cstate="print"/>
          <a:srcRect/>
          <a:stretch>
            <a:fillRect/>
          </a:stretch>
        </p:blipFill>
        <p:spPr bwMode="auto">
          <a:xfrm>
            <a:off x="5715000" y="2971800"/>
            <a:ext cx="1609859" cy="2286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1002</Words>
  <Application>Microsoft Office PowerPoint</Application>
  <PresentationFormat>On-screen Show (4:3)</PresentationFormat>
  <Paragraphs>197</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Eric Temple Bell's Men of Mathematics: From Influential to Infamous   V. Frederick Rickey         fred-rickey@usma.edu  West Point, NY 10996</vt:lpstr>
      <vt:lpstr>Eric Temple Bell,  1883 - 1960</vt:lpstr>
      <vt:lpstr>Bell’s Education</vt:lpstr>
      <vt:lpstr>Teaching Career</vt:lpstr>
      <vt:lpstr>Slide 5</vt:lpstr>
      <vt:lpstr>Bell’s Research Mathematics</vt:lpstr>
      <vt:lpstr>Honors</vt:lpstr>
      <vt:lpstr>11 popularizations </vt:lpstr>
      <vt:lpstr>17 Science Fiction Books by John Taine </vt:lpstr>
      <vt:lpstr>Chapters in Men of Mathematics </vt:lpstr>
      <vt:lpstr>Bell’s Sources: Mostly a Mystery</vt:lpstr>
      <vt:lpstr>How was  Men of Mathematics  Received?</vt:lpstr>
      <vt:lpstr>Reviewed by George Sarton, 1938</vt:lpstr>
      <vt:lpstr>Reviewed by G. Waldo Dunnington, 1937  </vt:lpstr>
      <vt:lpstr>Slide 15</vt:lpstr>
      <vt:lpstr>Slide 16</vt:lpstr>
      <vt:lpstr>Slide 17</vt:lpstr>
      <vt:lpstr>Slide 18</vt:lpstr>
      <vt:lpstr>Review by George Sarton,   1938</vt:lpstr>
      <vt:lpstr>Gauss discovered Quadratic Reciprocity</vt:lpstr>
      <vt:lpstr>Reviewed by Lao G. Simons, 1938</vt:lpstr>
      <vt:lpstr>Slide 22</vt:lpstr>
      <vt:lpstr>No Reviewer Called Bell a Sexist</vt:lpstr>
      <vt:lpstr>Question</vt:lpstr>
      <vt:lpstr>The Bad   . . . </vt:lpstr>
      <vt:lpstr>. . .   And the Good</vt:lpstr>
      <vt:lpstr>Give this Book to Young People</vt:lpstr>
      <vt:lpstr>Julia Robinson, 1990. </vt:lpstr>
      <vt:lpstr>John Nash</vt:lpstr>
      <vt:lpstr>Slide 30</vt:lpstr>
      <vt:lpstr>The Last Problem</vt:lpstr>
      <vt:lpstr>Slide 32</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Eric Temple Bell's Men of Mathematics: From Influential to Infamous  Tina R. Hartley    tima.hartley@usma.edu      V. Frederick Rickey               fred-rickey@usma.edu  West Point, NY 10996</dc:title>
  <dc:creator>CTSB</dc:creator>
  <cp:lastModifiedBy>CTSB</cp:lastModifiedBy>
  <cp:revision>107</cp:revision>
  <dcterms:created xsi:type="dcterms:W3CDTF">2010-01-04T20:25:57Z</dcterms:created>
  <dcterms:modified xsi:type="dcterms:W3CDTF">2010-09-20T18:17:12Z</dcterms:modified>
</cp:coreProperties>
</file>